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4.jpg" ContentType="image/jpg"/>
  <Override PartName="/ppt/media/image22.jpg" ContentType="image/jpg"/>
  <Override PartName="/ppt/media/image24.jpg" ContentType="image/jpg"/>
  <Override PartName="/ppt/media/image40.jpg" ContentType="image/jpg"/>
  <Override PartName="/ppt/media/image41.jpg" ContentType="image/jpg"/>
  <Override PartName="/ppt/media/image42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sldIdLst>
    <p:sldId id="256" r:id="rId2"/>
    <p:sldId id="257" r:id="rId3"/>
    <p:sldId id="259" r:id="rId4"/>
    <p:sldId id="312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313" r:id="rId18"/>
    <p:sldId id="274" r:id="rId19"/>
    <p:sldId id="275" r:id="rId20"/>
    <p:sldId id="276" r:id="rId21"/>
    <p:sldId id="277" r:id="rId22"/>
    <p:sldId id="279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318" r:id="rId33"/>
    <p:sldId id="291" r:id="rId34"/>
    <p:sldId id="292" r:id="rId35"/>
    <p:sldId id="317" r:id="rId36"/>
    <p:sldId id="316" r:id="rId37"/>
    <p:sldId id="31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14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979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3455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4773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6141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111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710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5297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8564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114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8445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6994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59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COMPETENCY BASED</a:t>
            </a:r>
            <a:r>
              <a:rPr spc="-65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B5499-58A8-41A9-B515-0BB355872F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Arial Black" panose="020B0A04020102020204" pitchFamily="34" charset="0"/>
              </a:rPr>
              <a:t>Unit 3</a:t>
            </a:r>
            <a:endParaRPr lang="en-I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9883" y="222912"/>
            <a:ext cx="8033384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spc="-1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Competency Identification</a:t>
            </a:r>
            <a:r>
              <a:rPr sz="2800" spc="-6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800" spc="-5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26957" y="6426809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17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9883" y="1143000"/>
            <a:ext cx="8311896" cy="50185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84CB69-73CD-4AA9-83D5-DB1D12BD6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76200"/>
            <a:ext cx="9296400" cy="636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30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990599" y="422817"/>
            <a:ext cx="75438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Competencies </a:t>
            </a:r>
            <a:r>
              <a:rPr sz="2800" b="1" spc="-25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Create</a:t>
            </a:r>
            <a:r>
              <a:rPr sz="2800" b="1" spc="-75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800" b="1" spc="-1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Alignment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996310" y="1876062"/>
            <a:ext cx="5529580" cy="3698240"/>
            <a:chOff x="3009900" y="1708530"/>
            <a:chExt cx="5529580" cy="3698240"/>
          </a:xfrm>
        </p:grpSpPr>
        <p:sp>
          <p:nvSpPr>
            <p:cNvPr id="5" name="object 5"/>
            <p:cNvSpPr/>
            <p:nvPr/>
          </p:nvSpPr>
          <p:spPr>
            <a:xfrm>
              <a:off x="3009900" y="1708530"/>
              <a:ext cx="4573270" cy="2844165"/>
            </a:xfrm>
            <a:custGeom>
              <a:avLst/>
              <a:gdLst/>
              <a:ahLst/>
              <a:cxnLst/>
              <a:rect l="l" t="t" r="r" b="b"/>
              <a:pathLst>
                <a:path w="4573270" h="2844165">
                  <a:moveTo>
                    <a:pt x="1131824" y="413893"/>
                  </a:moveTo>
                  <a:lnTo>
                    <a:pt x="1077976" y="360045"/>
                  </a:lnTo>
                  <a:lnTo>
                    <a:pt x="134683" y="1303337"/>
                  </a:lnTo>
                  <a:lnTo>
                    <a:pt x="80772" y="1249426"/>
                  </a:lnTo>
                  <a:lnTo>
                    <a:pt x="0" y="1491869"/>
                  </a:lnTo>
                  <a:lnTo>
                    <a:pt x="242430" y="1411097"/>
                  </a:lnTo>
                  <a:lnTo>
                    <a:pt x="215379" y="1384046"/>
                  </a:lnTo>
                  <a:lnTo>
                    <a:pt x="188518" y="1357185"/>
                  </a:lnTo>
                  <a:lnTo>
                    <a:pt x="1131824" y="413893"/>
                  </a:lnTo>
                  <a:close/>
                </a:path>
                <a:path w="4573270" h="2844165">
                  <a:moveTo>
                    <a:pt x="1480693" y="672338"/>
                  </a:moveTo>
                  <a:lnTo>
                    <a:pt x="1413764" y="635889"/>
                  </a:lnTo>
                  <a:lnTo>
                    <a:pt x="777875" y="1807400"/>
                  </a:lnTo>
                  <a:lnTo>
                    <a:pt x="710819" y="1771015"/>
                  </a:lnTo>
                  <a:lnTo>
                    <a:pt x="702310" y="2026412"/>
                  </a:lnTo>
                  <a:lnTo>
                    <a:pt x="911733" y="1879981"/>
                  </a:lnTo>
                  <a:lnTo>
                    <a:pt x="906576" y="1877187"/>
                  </a:lnTo>
                  <a:lnTo>
                    <a:pt x="844816" y="1843697"/>
                  </a:lnTo>
                  <a:lnTo>
                    <a:pt x="1480693" y="672338"/>
                  </a:lnTo>
                  <a:close/>
                </a:path>
                <a:path w="4573270" h="2844165">
                  <a:moveTo>
                    <a:pt x="1769999" y="696722"/>
                  </a:moveTo>
                  <a:lnTo>
                    <a:pt x="1694307" y="688340"/>
                  </a:lnTo>
                  <a:lnTo>
                    <a:pt x="1482318" y="2612225"/>
                  </a:lnTo>
                  <a:lnTo>
                    <a:pt x="1406652" y="2603881"/>
                  </a:lnTo>
                  <a:lnTo>
                    <a:pt x="1495171" y="2843657"/>
                  </a:lnTo>
                  <a:lnTo>
                    <a:pt x="1614741" y="2658491"/>
                  </a:lnTo>
                  <a:lnTo>
                    <a:pt x="1633855" y="2628900"/>
                  </a:lnTo>
                  <a:lnTo>
                    <a:pt x="1558137" y="2620568"/>
                  </a:lnTo>
                  <a:lnTo>
                    <a:pt x="1769999" y="696722"/>
                  </a:lnTo>
                  <a:close/>
                </a:path>
                <a:path w="4573270" h="2844165">
                  <a:moveTo>
                    <a:pt x="3740785" y="1942719"/>
                  </a:moveTo>
                  <a:lnTo>
                    <a:pt x="3668077" y="1965452"/>
                  </a:lnTo>
                  <a:lnTo>
                    <a:pt x="3227832" y="556768"/>
                  </a:lnTo>
                  <a:lnTo>
                    <a:pt x="3155061" y="579501"/>
                  </a:lnTo>
                  <a:lnTo>
                    <a:pt x="3595319" y="1988197"/>
                  </a:lnTo>
                  <a:lnTo>
                    <a:pt x="3522599" y="2010918"/>
                  </a:lnTo>
                  <a:lnTo>
                    <a:pt x="3699891" y="2194941"/>
                  </a:lnTo>
                  <a:lnTo>
                    <a:pt x="3727513" y="2024507"/>
                  </a:lnTo>
                  <a:lnTo>
                    <a:pt x="3740785" y="1942719"/>
                  </a:lnTo>
                  <a:close/>
                </a:path>
                <a:path w="4573270" h="2844165">
                  <a:moveTo>
                    <a:pt x="4573143" y="1451864"/>
                  </a:moveTo>
                  <a:lnTo>
                    <a:pt x="4537519" y="1343406"/>
                  </a:lnTo>
                  <a:lnTo>
                    <a:pt x="4493387" y="1209040"/>
                  </a:lnTo>
                  <a:lnTo>
                    <a:pt x="4439209" y="1262710"/>
                  </a:lnTo>
                  <a:lnTo>
                    <a:pt x="3188208" y="0"/>
                  </a:lnTo>
                  <a:lnTo>
                    <a:pt x="3134106" y="53721"/>
                  </a:lnTo>
                  <a:lnTo>
                    <a:pt x="4385107" y="1316304"/>
                  </a:lnTo>
                  <a:lnTo>
                    <a:pt x="4330954" y="1369949"/>
                  </a:lnTo>
                  <a:lnTo>
                    <a:pt x="4573143" y="14518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73111" y="2997708"/>
              <a:ext cx="1161288" cy="12039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73111" y="2997708"/>
              <a:ext cx="1161415" cy="1203960"/>
            </a:xfrm>
            <a:custGeom>
              <a:avLst/>
              <a:gdLst/>
              <a:ahLst/>
              <a:cxnLst/>
              <a:rect l="l" t="t" r="r" b="b"/>
              <a:pathLst>
                <a:path w="1161415" h="1203960">
                  <a:moveTo>
                    <a:pt x="0" y="601979"/>
                  </a:moveTo>
                  <a:lnTo>
                    <a:pt x="1924" y="552605"/>
                  </a:lnTo>
                  <a:lnTo>
                    <a:pt x="7599" y="504330"/>
                  </a:lnTo>
                  <a:lnTo>
                    <a:pt x="16875" y="457310"/>
                  </a:lnTo>
                  <a:lnTo>
                    <a:pt x="29602" y="411699"/>
                  </a:lnTo>
                  <a:lnTo>
                    <a:pt x="45630" y="367653"/>
                  </a:lnTo>
                  <a:lnTo>
                    <a:pt x="64811" y="325325"/>
                  </a:lnTo>
                  <a:lnTo>
                    <a:pt x="86995" y="284873"/>
                  </a:lnTo>
                  <a:lnTo>
                    <a:pt x="112032" y="246449"/>
                  </a:lnTo>
                  <a:lnTo>
                    <a:pt x="139773" y="210209"/>
                  </a:lnTo>
                  <a:lnTo>
                    <a:pt x="170068" y="176307"/>
                  </a:lnTo>
                  <a:lnTo>
                    <a:pt x="202769" y="144900"/>
                  </a:lnTo>
                  <a:lnTo>
                    <a:pt x="237725" y="116140"/>
                  </a:lnTo>
                  <a:lnTo>
                    <a:pt x="274788" y="90185"/>
                  </a:lnTo>
                  <a:lnTo>
                    <a:pt x="313807" y="67187"/>
                  </a:lnTo>
                  <a:lnTo>
                    <a:pt x="354633" y="47303"/>
                  </a:lnTo>
                  <a:lnTo>
                    <a:pt x="397117" y="30687"/>
                  </a:lnTo>
                  <a:lnTo>
                    <a:pt x="441110" y="17493"/>
                  </a:lnTo>
                  <a:lnTo>
                    <a:pt x="486461" y="7878"/>
                  </a:lnTo>
                  <a:lnTo>
                    <a:pt x="533022" y="1995"/>
                  </a:lnTo>
                  <a:lnTo>
                    <a:pt x="580644" y="0"/>
                  </a:lnTo>
                  <a:lnTo>
                    <a:pt x="628265" y="1995"/>
                  </a:lnTo>
                  <a:lnTo>
                    <a:pt x="674826" y="7878"/>
                  </a:lnTo>
                  <a:lnTo>
                    <a:pt x="720177" y="17493"/>
                  </a:lnTo>
                  <a:lnTo>
                    <a:pt x="764170" y="30687"/>
                  </a:lnTo>
                  <a:lnTo>
                    <a:pt x="806654" y="47303"/>
                  </a:lnTo>
                  <a:lnTo>
                    <a:pt x="847480" y="67187"/>
                  </a:lnTo>
                  <a:lnTo>
                    <a:pt x="886499" y="90185"/>
                  </a:lnTo>
                  <a:lnTo>
                    <a:pt x="923562" y="116140"/>
                  </a:lnTo>
                  <a:lnTo>
                    <a:pt x="958518" y="144900"/>
                  </a:lnTo>
                  <a:lnTo>
                    <a:pt x="991219" y="176307"/>
                  </a:lnTo>
                  <a:lnTo>
                    <a:pt x="1021514" y="210209"/>
                  </a:lnTo>
                  <a:lnTo>
                    <a:pt x="1049255" y="246449"/>
                  </a:lnTo>
                  <a:lnTo>
                    <a:pt x="1074292" y="284873"/>
                  </a:lnTo>
                  <a:lnTo>
                    <a:pt x="1096476" y="325325"/>
                  </a:lnTo>
                  <a:lnTo>
                    <a:pt x="1115657" y="367653"/>
                  </a:lnTo>
                  <a:lnTo>
                    <a:pt x="1131685" y="411699"/>
                  </a:lnTo>
                  <a:lnTo>
                    <a:pt x="1144412" y="457310"/>
                  </a:lnTo>
                  <a:lnTo>
                    <a:pt x="1153688" y="504330"/>
                  </a:lnTo>
                  <a:lnTo>
                    <a:pt x="1159363" y="552605"/>
                  </a:lnTo>
                  <a:lnTo>
                    <a:pt x="1161288" y="601979"/>
                  </a:lnTo>
                  <a:lnTo>
                    <a:pt x="1159363" y="651354"/>
                  </a:lnTo>
                  <a:lnTo>
                    <a:pt x="1153688" y="699629"/>
                  </a:lnTo>
                  <a:lnTo>
                    <a:pt x="1144412" y="746649"/>
                  </a:lnTo>
                  <a:lnTo>
                    <a:pt x="1131685" y="792260"/>
                  </a:lnTo>
                  <a:lnTo>
                    <a:pt x="1115657" y="836306"/>
                  </a:lnTo>
                  <a:lnTo>
                    <a:pt x="1096476" y="878634"/>
                  </a:lnTo>
                  <a:lnTo>
                    <a:pt x="1074292" y="919086"/>
                  </a:lnTo>
                  <a:lnTo>
                    <a:pt x="1049255" y="957510"/>
                  </a:lnTo>
                  <a:lnTo>
                    <a:pt x="1021514" y="993750"/>
                  </a:lnTo>
                  <a:lnTo>
                    <a:pt x="991219" y="1027652"/>
                  </a:lnTo>
                  <a:lnTo>
                    <a:pt x="958518" y="1059059"/>
                  </a:lnTo>
                  <a:lnTo>
                    <a:pt x="923562" y="1087819"/>
                  </a:lnTo>
                  <a:lnTo>
                    <a:pt x="886499" y="1113774"/>
                  </a:lnTo>
                  <a:lnTo>
                    <a:pt x="847480" y="1136772"/>
                  </a:lnTo>
                  <a:lnTo>
                    <a:pt x="806654" y="1156656"/>
                  </a:lnTo>
                  <a:lnTo>
                    <a:pt x="764170" y="1173272"/>
                  </a:lnTo>
                  <a:lnTo>
                    <a:pt x="720177" y="1186466"/>
                  </a:lnTo>
                  <a:lnTo>
                    <a:pt x="674826" y="1196081"/>
                  </a:lnTo>
                  <a:lnTo>
                    <a:pt x="628265" y="1201964"/>
                  </a:lnTo>
                  <a:lnTo>
                    <a:pt x="580644" y="1203959"/>
                  </a:lnTo>
                  <a:lnTo>
                    <a:pt x="533022" y="1201964"/>
                  </a:lnTo>
                  <a:lnTo>
                    <a:pt x="486461" y="1196081"/>
                  </a:lnTo>
                  <a:lnTo>
                    <a:pt x="441110" y="1186466"/>
                  </a:lnTo>
                  <a:lnTo>
                    <a:pt x="397117" y="1173272"/>
                  </a:lnTo>
                  <a:lnTo>
                    <a:pt x="354633" y="1156656"/>
                  </a:lnTo>
                  <a:lnTo>
                    <a:pt x="313807" y="1136772"/>
                  </a:lnTo>
                  <a:lnTo>
                    <a:pt x="274788" y="1113774"/>
                  </a:lnTo>
                  <a:lnTo>
                    <a:pt x="237725" y="1087819"/>
                  </a:lnTo>
                  <a:lnTo>
                    <a:pt x="202769" y="1059059"/>
                  </a:lnTo>
                  <a:lnTo>
                    <a:pt x="170068" y="1027652"/>
                  </a:lnTo>
                  <a:lnTo>
                    <a:pt x="139773" y="993750"/>
                  </a:lnTo>
                  <a:lnTo>
                    <a:pt x="112032" y="957510"/>
                  </a:lnTo>
                  <a:lnTo>
                    <a:pt x="86995" y="919086"/>
                  </a:lnTo>
                  <a:lnTo>
                    <a:pt x="64811" y="878634"/>
                  </a:lnTo>
                  <a:lnTo>
                    <a:pt x="45630" y="836306"/>
                  </a:lnTo>
                  <a:lnTo>
                    <a:pt x="29602" y="792260"/>
                  </a:lnTo>
                  <a:lnTo>
                    <a:pt x="16875" y="746649"/>
                  </a:lnTo>
                  <a:lnTo>
                    <a:pt x="7599" y="699629"/>
                  </a:lnTo>
                  <a:lnTo>
                    <a:pt x="1924" y="651354"/>
                  </a:lnTo>
                  <a:lnTo>
                    <a:pt x="0" y="60197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151882" y="2431414"/>
              <a:ext cx="848360" cy="2975610"/>
            </a:xfrm>
            <a:custGeom>
              <a:avLst/>
              <a:gdLst/>
              <a:ahLst/>
              <a:cxnLst/>
              <a:rect l="l" t="t" r="r" b="b"/>
              <a:pathLst>
                <a:path w="848360" h="2975610">
                  <a:moveTo>
                    <a:pt x="228600" y="2747391"/>
                  </a:moveTo>
                  <a:lnTo>
                    <a:pt x="152400" y="2746845"/>
                  </a:lnTo>
                  <a:lnTo>
                    <a:pt x="170561" y="61722"/>
                  </a:lnTo>
                  <a:lnTo>
                    <a:pt x="94361" y="61087"/>
                  </a:lnTo>
                  <a:lnTo>
                    <a:pt x="76200" y="2746298"/>
                  </a:lnTo>
                  <a:lnTo>
                    <a:pt x="0" y="2745740"/>
                  </a:lnTo>
                  <a:lnTo>
                    <a:pt x="112776" y="2975102"/>
                  </a:lnTo>
                  <a:lnTo>
                    <a:pt x="209473" y="2784995"/>
                  </a:lnTo>
                  <a:lnTo>
                    <a:pt x="228600" y="2747391"/>
                  </a:lnTo>
                  <a:close/>
                </a:path>
                <a:path w="848360" h="2975610">
                  <a:moveTo>
                    <a:pt x="848233" y="1935734"/>
                  </a:moveTo>
                  <a:lnTo>
                    <a:pt x="772261" y="1941118"/>
                  </a:lnTo>
                  <a:lnTo>
                    <a:pt x="634492" y="0"/>
                  </a:lnTo>
                  <a:lnTo>
                    <a:pt x="558419" y="5461"/>
                  </a:lnTo>
                  <a:lnTo>
                    <a:pt x="696302" y="1946490"/>
                  </a:lnTo>
                  <a:lnTo>
                    <a:pt x="620268" y="1951863"/>
                  </a:lnTo>
                  <a:lnTo>
                    <a:pt x="750443" y="2171827"/>
                  </a:lnTo>
                  <a:lnTo>
                    <a:pt x="828027" y="1984502"/>
                  </a:lnTo>
                  <a:lnTo>
                    <a:pt x="848233" y="19357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384795" y="3368166"/>
            <a:ext cx="114109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7432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Career  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5" dirty="0">
                <a:latin typeface="Arial"/>
                <a:cs typeface="Arial"/>
              </a:rPr>
              <a:t>v</a:t>
            </a:r>
            <a:r>
              <a:rPr sz="1400" b="1" dirty="0">
                <a:latin typeface="Arial"/>
                <a:cs typeface="Arial"/>
              </a:rPr>
              <a:t>el</a:t>
            </a:r>
            <a:r>
              <a:rPr sz="1400" b="1" spc="-10" dirty="0">
                <a:latin typeface="Arial"/>
                <a:cs typeface="Arial"/>
              </a:rPr>
              <a:t>op</a:t>
            </a:r>
            <a:r>
              <a:rPr sz="1400" b="1" dirty="0">
                <a:latin typeface="Arial"/>
                <a:cs typeface="Arial"/>
              </a:rPr>
              <a:t>me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455473" y="3893629"/>
            <a:ext cx="1174115" cy="1215390"/>
            <a:chOff x="6455473" y="3893629"/>
            <a:chExt cx="1174115" cy="1215390"/>
          </a:xfrm>
        </p:grpSpPr>
        <p:sp>
          <p:nvSpPr>
            <p:cNvPr id="11" name="object 11"/>
            <p:cNvSpPr/>
            <p:nvPr/>
          </p:nvSpPr>
          <p:spPr>
            <a:xfrm>
              <a:off x="6460235" y="3898391"/>
              <a:ext cx="1164336" cy="120548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460235" y="3898391"/>
              <a:ext cx="1164590" cy="1205865"/>
            </a:xfrm>
            <a:custGeom>
              <a:avLst/>
              <a:gdLst/>
              <a:ahLst/>
              <a:cxnLst/>
              <a:rect l="l" t="t" r="r" b="b"/>
              <a:pathLst>
                <a:path w="1164590" h="1205864">
                  <a:moveTo>
                    <a:pt x="0" y="602741"/>
                  </a:moveTo>
                  <a:lnTo>
                    <a:pt x="1929" y="553310"/>
                  </a:lnTo>
                  <a:lnTo>
                    <a:pt x="7618" y="504978"/>
                  </a:lnTo>
                  <a:lnTo>
                    <a:pt x="16916" y="457902"/>
                  </a:lnTo>
                  <a:lnTo>
                    <a:pt x="29675" y="412235"/>
                  </a:lnTo>
                  <a:lnTo>
                    <a:pt x="45743" y="368135"/>
                  </a:lnTo>
                  <a:lnTo>
                    <a:pt x="64972" y="325755"/>
                  </a:lnTo>
                  <a:lnTo>
                    <a:pt x="87212" y="285251"/>
                  </a:lnTo>
                  <a:lnTo>
                    <a:pt x="112312" y="246778"/>
                  </a:lnTo>
                  <a:lnTo>
                    <a:pt x="140124" y="210491"/>
                  </a:lnTo>
                  <a:lnTo>
                    <a:pt x="170497" y="176545"/>
                  </a:lnTo>
                  <a:lnTo>
                    <a:pt x="203282" y="145096"/>
                  </a:lnTo>
                  <a:lnTo>
                    <a:pt x="238329" y="116299"/>
                  </a:lnTo>
                  <a:lnTo>
                    <a:pt x="275488" y="90308"/>
                  </a:lnTo>
                  <a:lnTo>
                    <a:pt x="314609" y="67280"/>
                  </a:lnTo>
                  <a:lnTo>
                    <a:pt x="355544" y="47369"/>
                  </a:lnTo>
                  <a:lnTo>
                    <a:pt x="398141" y="30729"/>
                  </a:lnTo>
                  <a:lnTo>
                    <a:pt x="442252" y="17518"/>
                  </a:lnTo>
                  <a:lnTo>
                    <a:pt x="487727" y="7889"/>
                  </a:lnTo>
                  <a:lnTo>
                    <a:pt x="534415" y="1998"/>
                  </a:lnTo>
                  <a:lnTo>
                    <a:pt x="582167" y="0"/>
                  </a:lnTo>
                  <a:lnTo>
                    <a:pt x="629920" y="1998"/>
                  </a:lnTo>
                  <a:lnTo>
                    <a:pt x="676608" y="7889"/>
                  </a:lnTo>
                  <a:lnTo>
                    <a:pt x="722083" y="17518"/>
                  </a:lnTo>
                  <a:lnTo>
                    <a:pt x="766194" y="30729"/>
                  </a:lnTo>
                  <a:lnTo>
                    <a:pt x="808791" y="47369"/>
                  </a:lnTo>
                  <a:lnTo>
                    <a:pt x="849726" y="67280"/>
                  </a:lnTo>
                  <a:lnTo>
                    <a:pt x="888847" y="90308"/>
                  </a:lnTo>
                  <a:lnTo>
                    <a:pt x="926006" y="116299"/>
                  </a:lnTo>
                  <a:lnTo>
                    <a:pt x="961053" y="145096"/>
                  </a:lnTo>
                  <a:lnTo>
                    <a:pt x="993838" y="176545"/>
                  </a:lnTo>
                  <a:lnTo>
                    <a:pt x="1024211" y="210491"/>
                  </a:lnTo>
                  <a:lnTo>
                    <a:pt x="1052023" y="246778"/>
                  </a:lnTo>
                  <a:lnTo>
                    <a:pt x="1077123" y="285251"/>
                  </a:lnTo>
                  <a:lnTo>
                    <a:pt x="1099363" y="325755"/>
                  </a:lnTo>
                  <a:lnTo>
                    <a:pt x="1118592" y="368135"/>
                  </a:lnTo>
                  <a:lnTo>
                    <a:pt x="1134660" y="412235"/>
                  </a:lnTo>
                  <a:lnTo>
                    <a:pt x="1147419" y="457902"/>
                  </a:lnTo>
                  <a:lnTo>
                    <a:pt x="1156717" y="504978"/>
                  </a:lnTo>
                  <a:lnTo>
                    <a:pt x="1162406" y="553310"/>
                  </a:lnTo>
                  <a:lnTo>
                    <a:pt x="1164336" y="602741"/>
                  </a:lnTo>
                  <a:lnTo>
                    <a:pt x="1162406" y="652173"/>
                  </a:lnTo>
                  <a:lnTo>
                    <a:pt x="1156717" y="700505"/>
                  </a:lnTo>
                  <a:lnTo>
                    <a:pt x="1147419" y="747581"/>
                  </a:lnTo>
                  <a:lnTo>
                    <a:pt x="1134660" y="793248"/>
                  </a:lnTo>
                  <a:lnTo>
                    <a:pt x="1118592" y="837348"/>
                  </a:lnTo>
                  <a:lnTo>
                    <a:pt x="1099363" y="879728"/>
                  </a:lnTo>
                  <a:lnTo>
                    <a:pt x="1077123" y="920232"/>
                  </a:lnTo>
                  <a:lnTo>
                    <a:pt x="1052023" y="958705"/>
                  </a:lnTo>
                  <a:lnTo>
                    <a:pt x="1024211" y="994992"/>
                  </a:lnTo>
                  <a:lnTo>
                    <a:pt x="993838" y="1028938"/>
                  </a:lnTo>
                  <a:lnTo>
                    <a:pt x="961053" y="1060387"/>
                  </a:lnTo>
                  <a:lnTo>
                    <a:pt x="926006" y="1089184"/>
                  </a:lnTo>
                  <a:lnTo>
                    <a:pt x="888847" y="1115175"/>
                  </a:lnTo>
                  <a:lnTo>
                    <a:pt x="849726" y="1138203"/>
                  </a:lnTo>
                  <a:lnTo>
                    <a:pt x="808791" y="1158114"/>
                  </a:lnTo>
                  <a:lnTo>
                    <a:pt x="766194" y="1174754"/>
                  </a:lnTo>
                  <a:lnTo>
                    <a:pt x="722083" y="1187965"/>
                  </a:lnTo>
                  <a:lnTo>
                    <a:pt x="676608" y="1197594"/>
                  </a:lnTo>
                  <a:lnTo>
                    <a:pt x="629920" y="1203485"/>
                  </a:lnTo>
                  <a:lnTo>
                    <a:pt x="582167" y="1205483"/>
                  </a:lnTo>
                  <a:lnTo>
                    <a:pt x="534415" y="1203485"/>
                  </a:lnTo>
                  <a:lnTo>
                    <a:pt x="487727" y="1197594"/>
                  </a:lnTo>
                  <a:lnTo>
                    <a:pt x="442252" y="1187965"/>
                  </a:lnTo>
                  <a:lnTo>
                    <a:pt x="398141" y="1174754"/>
                  </a:lnTo>
                  <a:lnTo>
                    <a:pt x="355544" y="1158114"/>
                  </a:lnTo>
                  <a:lnTo>
                    <a:pt x="314609" y="1138203"/>
                  </a:lnTo>
                  <a:lnTo>
                    <a:pt x="275488" y="1115175"/>
                  </a:lnTo>
                  <a:lnTo>
                    <a:pt x="238329" y="1089184"/>
                  </a:lnTo>
                  <a:lnTo>
                    <a:pt x="203282" y="1060387"/>
                  </a:lnTo>
                  <a:lnTo>
                    <a:pt x="170497" y="1028938"/>
                  </a:lnTo>
                  <a:lnTo>
                    <a:pt x="140124" y="994992"/>
                  </a:lnTo>
                  <a:lnTo>
                    <a:pt x="112312" y="958705"/>
                  </a:lnTo>
                  <a:lnTo>
                    <a:pt x="87212" y="920232"/>
                  </a:lnTo>
                  <a:lnTo>
                    <a:pt x="64972" y="879728"/>
                  </a:lnTo>
                  <a:lnTo>
                    <a:pt x="45743" y="837348"/>
                  </a:lnTo>
                  <a:lnTo>
                    <a:pt x="29675" y="793248"/>
                  </a:lnTo>
                  <a:lnTo>
                    <a:pt x="16916" y="747581"/>
                  </a:lnTo>
                  <a:lnTo>
                    <a:pt x="7618" y="700505"/>
                  </a:lnTo>
                  <a:lnTo>
                    <a:pt x="1929" y="652173"/>
                  </a:lnTo>
                  <a:lnTo>
                    <a:pt x="0" y="602741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513956" y="4163314"/>
            <a:ext cx="101600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7620"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Selection</a:t>
            </a:r>
            <a:r>
              <a:rPr sz="1400" b="1" spc="-114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&amp;  S</a:t>
            </a:r>
            <a:r>
              <a:rPr sz="1400" b="1" spc="-10" dirty="0">
                <a:latin typeface="Arial"/>
                <a:cs typeface="Arial"/>
              </a:rPr>
              <a:t>u</a:t>
            </a:r>
            <a:r>
              <a:rPr sz="1400" b="1" dirty="0">
                <a:latin typeface="Arial"/>
                <a:cs typeface="Arial"/>
              </a:rPr>
              <a:t>ccession  </a:t>
            </a:r>
            <a:r>
              <a:rPr sz="1400" b="1" spc="-5" dirty="0">
                <a:latin typeface="Arial"/>
                <a:cs typeface="Arial"/>
              </a:rPr>
              <a:t>Systems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545645" y="4695253"/>
            <a:ext cx="1170940" cy="1215390"/>
            <a:chOff x="5545645" y="4695253"/>
            <a:chExt cx="1170940" cy="1215390"/>
          </a:xfrm>
        </p:grpSpPr>
        <p:sp>
          <p:nvSpPr>
            <p:cNvPr id="15" name="object 15"/>
            <p:cNvSpPr/>
            <p:nvPr/>
          </p:nvSpPr>
          <p:spPr>
            <a:xfrm>
              <a:off x="5550408" y="4700015"/>
              <a:ext cx="1161288" cy="120548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550408" y="4700015"/>
              <a:ext cx="1161415" cy="1205865"/>
            </a:xfrm>
            <a:custGeom>
              <a:avLst/>
              <a:gdLst/>
              <a:ahLst/>
              <a:cxnLst/>
              <a:rect l="l" t="t" r="r" b="b"/>
              <a:pathLst>
                <a:path w="1161415" h="1205864">
                  <a:moveTo>
                    <a:pt x="0" y="602741"/>
                  </a:moveTo>
                  <a:lnTo>
                    <a:pt x="1924" y="553310"/>
                  </a:lnTo>
                  <a:lnTo>
                    <a:pt x="7599" y="504978"/>
                  </a:lnTo>
                  <a:lnTo>
                    <a:pt x="16875" y="457902"/>
                  </a:lnTo>
                  <a:lnTo>
                    <a:pt x="29602" y="412235"/>
                  </a:lnTo>
                  <a:lnTo>
                    <a:pt x="45630" y="368135"/>
                  </a:lnTo>
                  <a:lnTo>
                    <a:pt x="64811" y="325755"/>
                  </a:lnTo>
                  <a:lnTo>
                    <a:pt x="86995" y="285251"/>
                  </a:lnTo>
                  <a:lnTo>
                    <a:pt x="112032" y="246778"/>
                  </a:lnTo>
                  <a:lnTo>
                    <a:pt x="139773" y="210491"/>
                  </a:lnTo>
                  <a:lnTo>
                    <a:pt x="170068" y="176545"/>
                  </a:lnTo>
                  <a:lnTo>
                    <a:pt x="202769" y="145096"/>
                  </a:lnTo>
                  <a:lnTo>
                    <a:pt x="237725" y="116299"/>
                  </a:lnTo>
                  <a:lnTo>
                    <a:pt x="274788" y="90308"/>
                  </a:lnTo>
                  <a:lnTo>
                    <a:pt x="313807" y="67280"/>
                  </a:lnTo>
                  <a:lnTo>
                    <a:pt x="354633" y="47369"/>
                  </a:lnTo>
                  <a:lnTo>
                    <a:pt x="397117" y="30729"/>
                  </a:lnTo>
                  <a:lnTo>
                    <a:pt x="441110" y="17518"/>
                  </a:lnTo>
                  <a:lnTo>
                    <a:pt x="486461" y="7889"/>
                  </a:lnTo>
                  <a:lnTo>
                    <a:pt x="533022" y="1998"/>
                  </a:lnTo>
                  <a:lnTo>
                    <a:pt x="580643" y="0"/>
                  </a:lnTo>
                  <a:lnTo>
                    <a:pt x="628265" y="1998"/>
                  </a:lnTo>
                  <a:lnTo>
                    <a:pt x="674826" y="7889"/>
                  </a:lnTo>
                  <a:lnTo>
                    <a:pt x="720177" y="17518"/>
                  </a:lnTo>
                  <a:lnTo>
                    <a:pt x="764170" y="30729"/>
                  </a:lnTo>
                  <a:lnTo>
                    <a:pt x="806654" y="47369"/>
                  </a:lnTo>
                  <a:lnTo>
                    <a:pt x="847480" y="67280"/>
                  </a:lnTo>
                  <a:lnTo>
                    <a:pt x="886499" y="90308"/>
                  </a:lnTo>
                  <a:lnTo>
                    <a:pt x="923562" y="116299"/>
                  </a:lnTo>
                  <a:lnTo>
                    <a:pt x="958518" y="145096"/>
                  </a:lnTo>
                  <a:lnTo>
                    <a:pt x="991219" y="176545"/>
                  </a:lnTo>
                  <a:lnTo>
                    <a:pt x="1021514" y="210491"/>
                  </a:lnTo>
                  <a:lnTo>
                    <a:pt x="1049255" y="246778"/>
                  </a:lnTo>
                  <a:lnTo>
                    <a:pt x="1074292" y="285251"/>
                  </a:lnTo>
                  <a:lnTo>
                    <a:pt x="1096476" y="325755"/>
                  </a:lnTo>
                  <a:lnTo>
                    <a:pt x="1115657" y="368135"/>
                  </a:lnTo>
                  <a:lnTo>
                    <a:pt x="1131685" y="412235"/>
                  </a:lnTo>
                  <a:lnTo>
                    <a:pt x="1144412" y="457902"/>
                  </a:lnTo>
                  <a:lnTo>
                    <a:pt x="1153688" y="504978"/>
                  </a:lnTo>
                  <a:lnTo>
                    <a:pt x="1159363" y="553310"/>
                  </a:lnTo>
                  <a:lnTo>
                    <a:pt x="1161288" y="602741"/>
                  </a:lnTo>
                  <a:lnTo>
                    <a:pt x="1159363" y="652175"/>
                  </a:lnTo>
                  <a:lnTo>
                    <a:pt x="1153688" y="700508"/>
                  </a:lnTo>
                  <a:lnTo>
                    <a:pt x="1144412" y="747586"/>
                  </a:lnTo>
                  <a:lnTo>
                    <a:pt x="1131685" y="793252"/>
                  </a:lnTo>
                  <a:lnTo>
                    <a:pt x="1115657" y="837354"/>
                  </a:lnTo>
                  <a:lnTo>
                    <a:pt x="1096476" y="879734"/>
                  </a:lnTo>
                  <a:lnTo>
                    <a:pt x="1074292" y="920238"/>
                  </a:lnTo>
                  <a:lnTo>
                    <a:pt x="1049255" y="958711"/>
                  </a:lnTo>
                  <a:lnTo>
                    <a:pt x="1021514" y="994997"/>
                  </a:lnTo>
                  <a:lnTo>
                    <a:pt x="991219" y="1028942"/>
                  </a:lnTo>
                  <a:lnTo>
                    <a:pt x="958518" y="1060391"/>
                  </a:lnTo>
                  <a:lnTo>
                    <a:pt x="923562" y="1089188"/>
                  </a:lnTo>
                  <a:lnTo>
                    <a:pt x="886499" y="1115178"/>
                  </a:lnTo>
                  <a:lnTo>
                    <a:pt x="847480" y="1138205"/>
                  </a:lnTo>
                  <a:lnTo>
                    <a:pt x="806654" y="1158116"/>
                  </a:lnTo>
                  <a:lnTo>
                    <a:pt x="764170" y="1174755"/>
                  </a:lnTo>
                  <a:lnTo>
                    <a:pt x="720177" y="1187966"/>
                  </a:lnTo>
                  <a:lnTo>
                    <a:pt x="674826" y="1197594"/>
                  </a:lnTo>
                  <a:lnTo>
                    <a:pt x="628265" y="1203485"/>
                  </a:lnTo>
                  <a:lnTo>
                    <a:pt x="580643" y="1205483"/>
                  </a:lnTo>
                  <a:lnTo>
                    <a:pt x="533022" y="1203485"/>
                  </a:lnTo>
                  <a:lnTo>
                    <a:pt x="486461" y="1197594"/>
                  </a:lnTo>
                  <a:lnTo>
                    <a:pt x="441110" y="1187966"/>
                  </a:lnTo>
                  <a:lnTo>
                    <a:pt x="397117" y="1174755"/>
                  </a:lnTo>
                  <a:lnTo>
                    <a:pt x="354633" y="1158116"/>
                  </a:lnTo>
                  <a:lnTo>
                    <a:pt x="313807" y="1138205"/>
                  </a:lnTo>
                  <a:lnTo>
                    <a:pt x="274788" y="1115178"/>
                  </a:lnTo>
                  <a:lnTo>
                    <a:pt x="237725" y="1089188"/>
                  </a:lnTo>
                  <a:lnTo>
                    <a:pt x="202769" y="1060391"/>
                  </a:lnTo>
                  <a:lnTo>
                    <a:pt x="170068" y="1028942"/>
                  </a:lnTo>
                  <a:lnTo>
                    <a:pt x="139773" y="994997"/>
                  </a:lnTo>
                  <a:lnTo>
                    <a:pt x="112032" y="958711"/>
                  </a:lnTo>
                  <a:lnTo>
                    <a:pt x="86995" y="920238"/>
                  </a:lnTo>
                  <a:lnTo>
                    <a:pt x="64811" y="879734"/>
                  </a:lnTo>
                  <a:lnTo>
                    <a:pt x="45630" y="837354"/>
                  </a:lnTo>
                  <a:lnTo>
                    <a:pt x="29602" y="793252"/>
                  </a:lnTo>
                  <a:lnTo>
                    <a:pt x="16875" y="747586"/>
                  </a:lnTo>
                  <a:lnTo>
                    <a:pt x="7599" y="700508"/>
                  </a:lnTo>
                  <a:lnTo>
                    <a:pt x="1924" y="652175"/>
                  </a:lnTo>
                  <a:lnTo>
                    <a:pt x="0" y="602741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562091" y="4965319"/>
            <a:ext cx="114109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Leadership  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5" dirty="0">
                <a:latin typeface="Arial"/>
                <a:cs typeface="Arial"/>
              </a:rPr>
              <a:t>v</a:t>
            </a:r>
            <a:r>
              <a:rPr sz="1400" b="1" dirty="0">
                <a:latin typeface="Arial"/>
                <a:cs typeface="Arial"/>
              </a:rPr>
              <a:t>el</a:t>
            </a:r>
            <a:r>
              <a:rPr sz="1400" b="1" spc="-10" dirty="0">
                <a:latin typeface="Arial"/>
                <a:cs typeface="Arial"/>
              </a:rPr>
              <a:t>op</a:t>
            </a:r>
            <a:r>
              <a:rPr sz="1400" b="1" dirty="0">
                <a:latin typeface="Arial"/>
                <a:cs typeface="Arial"/>
              </a:rPr>
              <a:t>me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t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900237" y="2992945"/>
            <a:ext cx="1172845" cy="1213485"/>
            <a:chOff x="1900237" y="2992945"/>
            <a:chExt cx="1172845" cy="1213485"/>
          </a:xfrm>
        </p:grpSpPr>
        <p:sp>
          <p:nvSpPr>
            <p:cNvPr id="19" name="object 19"/>
            <p:cNvSpPr/>
            <p:nvPr/>
          </p:nvSpPr>
          <p:spPr>
            <a:xfrm>
              <a:off x="1905000" y="2997707"/>
              <a:ext cx="1162812" cy="120395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905000" y="2997707"/>
              <a:ext cx="1163320" cy="1203960"/>
            </a:xfrm>
            <a:custGeom>
              <a:avLst/>
              <a:gdLst/>
              <a:ahLst/>
              <a:cxnLst/>
              <a:rect l="l" t="t" r="r" b="b"/>
              <a:pathLst>
                <a:path w="1163320" h="1203960">
                  <a:moveTo>
                    <a:pt x="0" y="601979"/>
                  </a:moveTo>
                  <a:lnTo>
                    <a:pt x="1927" y="552605"/>
                  </a:lnTo>
                  <a:lnTo>
                    <a:pt x="7610" y="504330"/>
                  </a:lnTo>
                  <a:lnTo>
                    <a:pt x="16899" y="457310"/>
                  </a:lnTo>
                  <a:lnTo>
                    <a:pt x="29644" y="411699"/>
                  </a:lnTo>
                  <a:lnTo>
                    <a:pt x="45696" y="367653"/>
                  </a:lnTo>
                  <a:lnTo>
                    <a:pt x="64904" y="325325"/>
                  </a:lnTo>
                  <a:lnTo>
                    <a:pt x="87118" y="284873"/>
                  </a:lnTo>
                  <a:lnTo>
                    <a:pt x="112190" y="246449"/>
                  </a:lnTo>
                  <a:lnTo>
                    <a:pt x="139970" y="210209"/>
                  </a:lnTo>
                  <a:lnTo>
                    <a:pt x="170306" y="176307"/>
                  </a:lnTo>
                  <a:lnTo>
                    <a:pt x="203051" y="144900"/>
                  </a:lnTo>
                  <a:lnTo>
                    <a:pt x="238054" y="116140"/>
                  </a:lnTo>
                  <a:lnTo>
                    <a:pt x="275166" y="90185"/>
                  </a:lnTo>
                  <a:lnTo>
                    <a:pt x="314236" y="67187"/>
                  </a:lnTo>
                  <a:lnTo>
                    <a:pt x="355115" y="47303"/>
                  </a:lnTo>
                  <a:lnTo>
                    <a:pt x="397654" y="30687"/>
                  </a:lnTo>
                  <a:lnTo>
                    <a:pt x="441702" y="17493"/>
                  </a:lnTo>
                  <a:lnTo>
                    <a:pt x="487110" y="7878"/>
                  </a:lnTo>
                  <a:lnTo>
                    <a:pt x="533727" y="1995"/>
                  </a:lnTo>
                  <a:lnTo>
                    <a:pt x="581406" y="0"/>
                  </a:lnTo>
                  <a:lnTo>
                    <a:pt x="629084" y="1995"/>
                  </a:lnTo>
                  <a:lnTo>
                    <a:pt x="675701" y="7878"/>
                  </a:lnTo>
                  <a:lnTo>
                    <a:pt x="721109" y="17493"/>
                  </a:lnTo>
                  <a:lnTo>
                    <a:pt x="765157" y="30687"/>
                  </a:lnTo>
                  <a:lnTo>
                    <a:pt x="807696" y="47303"/>
                  </a:lnTo>
                  <a:lnTo>
                    <a:pt x="848575" y="67187"/>
                  </a:lnTo>
                  <a:lnTo>
                    <a:pt x="887645" y="90185"/>
                  </a:lnTo>
                  <a:lnTo>
                    <a:pt x="924757" y="116140"/>
                  </a:lnTo>
                  <a:lnTo>
                    <a:pt x="959760" y="144900"/>
                  </a:lnTo>
                  <a:lnTo>
                    <a:pt x="992505" y="176307"/>
                  </a:lnTo>
                  <a:lnTo>
                    <a:pt x="1022841" y="210209"/>
                  </a:lnTo>
                  <a:lnTo>
                    <a:pt x="1050621" y="246449"/>
                  </a:lnTo>
                  <a:lnTo>
                    <a:pt x="1075693" y="284873"/>
                  </a:lnTo>
                  <a:lnTo>
                    <a:pt x="1097907" y="325325"/>
                  </a:lnTo>
                  <a:lnTo>
                    <a:pt x="1117115" y="367653"/>
                  </a:lnTo>
                  <a:lnTo>
                    <a:pt x="1133167" y="411699"/>
                  </a:lnTo>
                  <a:lnTo>
                    <a:pt x="1145912" y="457310"/>
                  </a:lnTo>
                  <a:lnTo>
                    <a:pt x="1155201" y="504330"/>
                  </a:lnTo>
                  <a:lnTo>
                    <a:pt x="1160884" y="552605"/>
                  </a:lnTo>
                  <a:lnTo>
                    <a:pt x="1162812" y="601979"/>
                  </a:lnTo>
                  <a:lnTo>
                    <a:pt x="1160884" y="651354"/>
                  </a:lnTo>
                  <a:lnTo>
                    <a:pt x="1155201" y="699629"/>
                  </a:lnTo>
                  <a:lnTo>
                    <a:pt x="1145912" y="746649"/>
                  </a:lnTo>
                  <a:lnTo>
                    <a:pt x="1133167" y="792260"/>
                  </a:lnTo>
                  <a:lnTo>
                    <a:pt x="1117115" y="836306"/>
                  </a:lnTo>
                  <a:lnTo>
                    <a:pt x="1097907" y="878634"/>
                  </a:lnTo>
                  <a:lnTo>
                    <a:pt x="1075693" y="919086"/>
                  </a:lnTo>
                  <a:lnTo>
                    <a:pt x="1050621" y="957510"/>
                  </a:lnTo>
                  <a:lnTo>
                    <a:pt x="1022841" y="993750"/>
                  </a:lnTo>
                  <a:lnTo>
                    <a:pt x="992505" y="1027652"/>
                  </a:lnTo>
                  <a:lnTo>
                    <a:pt x="959760" y="1059059"/>
                  </a:lnTo>
                  <a:lnTo>
                    <a:pt x="924757" y="1087819"/>
                  </a:lnTo>
                  <a:lnTo>
                    <a:pt x="887645" y="1113774"/>
                  </a:lnTo>
                  <a:lnTo>
                    <a:pt x="848575" y="1136772"/>
                  </a:lnTo>
                  <a:lnTo>
                    <a:pt x="807696" y="1156656"/>
                  </a:lnTo>
                  <a:lnTo>
                    <a:pt x="765157" y="1173272"/>
                  </a:lnTo>
                  <a:lnTo>
                    <a:pt x="721109" y="1186466"/>
                  </a:lnTo>
                  <a:lnTo>
                    <a:pt x="675701" y="1196081"/>
                  </a:lnTo>
                  <a:lnTo>
                    <a:pt x="629084" y="1201964"/>
                  </a:lnTo>
                  <a:lnTo>
                    <a:pt x="581406" y="1203959"/>
                  </a:lnTo>
                  <a:lnTo>
                    <a:pt x="533727" y="1201964"/>
                  </a:lnTo>
                  <a:lnTo>
                    <a:pt x="487110" y="1196081"/>
                  </a:lnTo>
                  <a:lnTo>
                    <a:pt x="441702" y="1186466"/>
                  </a:lnTo>
                  <a:lnTo>
                    <a:pt x="397654" y="1173272"/>
                  </a:lnTo>
                  <a:lnTo>
                    <a:pt x="355115" y="1156656"/>
                  </a:lnTo>
                  <a:lnTo>
                    <a:pt x="314236" y="1136772"/>
                  </a:lnTo>
                  <a:lnTo>
                    <a:pt x="275166" y="1113774"/>
                  </a:lnTo>
                  <a:lnTo>
                    <a:pt x="238054" y="1087819"/>
                  </a:lnTo>
                  <a:lnTo>
                    <a:pt x="203051" y="1059059"/>
                  </a:lnTo>
                  <a:lnTo>
                    <a:pt x="170306" y="1027652"/>
                  </a:lnTo>
                  <a:lnTo>
                    <a:pt x="139970" y="993750"/>
                  </a:lnTo>
                  <a:lnTo>
                    <a:pt x="112190" y="957510"/>
                  </a:lnTo>
                  <a:lnTo>
                    <a:pt x="87118" y="919086"/>
                  </a:lnTo>
                  <a:lnTo>
                    <a:pt x="64904" y="878634"/>
                  </a:lnTo>
                  <a:lnTo>
                    <a:pt x="45696" y="836306"/>
                  </a:lnTo>
                  <a:lnTo>
                    <a:pt x="29644" y="792260"/>
                  </a:lnTo>
                  <a:lnTo>
                    <a:pt x="16899" y="746649"/>
                  </a:lnTo>
                  <a:lnTo>
                    <a:pt x="7610" y="699629"/>
                  </a:lnTo>
                  <a:lnTo>
                    <a:pt x="1927" y="651354"/>
                  </a:lnTo>
                  <a:lnTo>
                    <a:pt x="0" y="60197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934972" y="3368166"/>
            <a:ext cx="110426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5687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"/>
                <a:cs typeface="Arial"/>
              </a:rPr>
              <a:t>Job  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escr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p</a:t>
            </a:r>
            <a:r>
              <a:rPr sz="1400" b="1" dirty="0">
                <a:latin typeface="Arial"/>
                <a:cs typeface="Arial"/>
              </a:rPr>
              <a:t>ti</a:t>
            </a:r>
            <a:r>
              <a:rPr sz="1400" b="1" spc="-10" dirty="0">
                <a:latin typeface="Arial"/>
                <a:cs typeface="Arial"/>
              </a:rPr>
              <a:t>on</a:t>
            </a:r>
            <a:r>
              <a:rPr sz="1400" b="1" dirty="0"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810065" y="3893629"/>
            <a:ext cx="1174115" cy="1215390"/>
            <a:chOff x="2810065" y="3893629"/>
            <a:chExt cx="1174115" cy="1215390"/>
          </a:xfrm>
        </p:grpSpPr>
        <p:sp>
          <p:nvSpPr>
            <p:cNvPr id="23" name="object 23"/>
            <p:cNvSpPr/>
            <p:nvPr/>
          </p:nvSpPr>
          <p:spPr>
            <a:xfrm>
              <a:off x="2814827" y="3898391"/>
              <a:ext cx="1164336" cy="120548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14827" y="3898391"/>
              <a:ext cx="1164590" cy="1205865"/>
            </a:xfrm>
            <a:custGeom>
              <a:avLst/>
              <a:gdLst/>
              <a:ahLst/>
              <a:cxnLst/>
              <a:rect l="l" t="t" r="r" b="b"/>
              <a:pathLst>
                <a:path w="1164589" h="1205864">
                  <a:moveTo>
                    <a:pt x="0" y="602741"/>
                  </a:moveTo>
                  <a:lnTo>
                    <a:pt x="1929" y="553310"/>
                  </a:lnTo>
                  <a:lnTo>
                    <a:pt x="7618" y="504978"/>
                  </a:lnTo>
                  <a:lnTo>
                    <a:pt x="16916" y="457902"/>
                  </a:lnTo>
                  <a:lnTo>
                    <a:pt x="29675" y="412235"/>
                  </a:lnTo>
                  <a:lnTo>
                    <a:pt x="45743" y="368135"/>
                  </a:lnTo>
                  <a:lnTo>
                    <a:pt x="64972" y="325755"/>
                  </a:lnTo>
                  <a:lnTo>
                    <a:pt x="87212" y="285251"/>
                  </a:lnTo>
                  <a:lnTo>
                    <a:pt x="112312" y="246778"/>
                  </a:lnTo>
                  <a:lnTo>
                    <a:pt x="140124" y="210491"/>
                  </a:lnTo>
                  <a:lnTo>
                    <a:pt x="170497" y="176545"/>
                  </a:lnTo>
                  <a:lnTo>
                    <a:pt x="203282" y="145096"/>
                  </a:lnTo>
                  <a:lnTo>
                    <a:pt x="238329" y="116299"/>
                  </a:lnTo>
                  <a:lnTo>
                    <a:pt x="275488" y="90308"/>
                  </a:lnTo>
                  <a:lnTo>
                    <a:pt x="314609" y="67280"/>
                  </a:lnTo>
                  <a:lnTo>
                    <a:pt x="355544" y="47369"/>
                  </a:lnTo>
                  <a:lnTo>
                    <a:pt x="398141" y="30729"/>
                  </a:lnTo>
                  <a:lnTo>
                    <a:pt x="442252" y="17518"/>
                  </a:lnTo>
                  <a:lnTo>
                    <a:pt x="487727" y="7889"/>
                  </a:lnTo>
                  <a:lnTo>
                    <a:pt x="534415" y="1998"/>
                  </a:lnTo>
                  <a:lnTo>
                    <a:pt x="582168" y="0"/>
                  </a:lnTo>
                  <a:lnTo>
                    <a:pt x="629920" y="1998"/>
                  </a:lnTo>
                  <a:lnTo>
                    <a:pt x="676608" y="7889"/>
                  </a:lnTo>
                  <a:lnTo>
                    <a:pt x="722083" y="17518"/>
                  </a:lnTo>
                  <a:lnTo>
                    <a:pt x="766194" y="30729"/>
                  </a:lnTo>
                  <a:lnTo>
                    <a:pt x="808791" y="47369"/>
                  </a:lnTo>
                  <a:lnTo>
                    <a:pt x="849726" y="67280"/>
                  </a:lnTo>
                  <a:lnTo>
                    <a:pt x="888847" y="90308"/>
                  </a:lnTo>
                  <a:lnTo>
                    <a:pt x="926006" y="116299"/>
                  </a:lnTo>
                  <a:lnTo>
                    <a:pt x="961053" y="145096"/>
                  </a:lnTo>
                  <a:lnTo>
                    <a:pt x="993838" y="176545"/>
                  </a:lnTo>
                  <a:lnTo>
                    <a:pt x="1024211" y="210491"/>
                  </a:lnTo>
                  <a:lnTo>
                    <a:pt x="1052023" y="246778"/>
                  </a:lnTo>
                  <a:lnTo>
                    <a:pt x="1077123" y="285251"/>
                  </a:lnTo>
                  <a:lnTo>
                    <a:pt x="1099363" y="325755"/>
                  </a:lnTo>
                  <a:lnTo>
                    <a:pt x="1118592" y="368135"/>
                  </a:lnTo>
                  <a:lnTo>
                    <a:pt x="1134660" y="412235"/>
                  </a:lnTo>
                  <a:lnTo>
                    <a:pt x="1147419" y="457902"/>
                  </a:lnTo>
                  <a:lnTo>
                    <a:pt x="1156717" y="504978"/>
                  </a:lnTo>
                  <a:lnTo>
                    <a:pt x="1162406" y="553310"/>
                  </a:lnTo>
                  <a:lnTo>
                    <a:pt x="1164336" y="602741"/>
                  </a:lnTo>
                  <a:lnTo>
                    <a:pt x="1162406" y="652173"/>
                  </a:lnTo>
                  <a:lnTo>
                    <a:pt x="1156717" y="700505"/>
                  </a:lnTo>
                  <a:lnTo>
                    <a:pt x="1147419" y="747581"/>
                  </a:lnTo>
                  <a:lnTo>
                    <a:pt x="1134660" y="793248"/>
                  </a:lnTo>
                  <a:lnTo>
                    <a:pt x="1118592" y="837348"/>
                  </a:lnTo>
                  <a:lnTo>
                    <a:pt x="1099363" y="879728"/>
                  </a:lnTo>
                  <a:lnTo>
                    <a:pt x="1077123" y="920232"/>
                  </a:lnTo>
                  <a:lnTo>
                    <a:pt x="1052023" y="958705"/>
                  </a:lnTo>
                  <a:lnTo>
                    <a:pt x="1024211" y="994992"/>
                  </a:lnTo>
                  <a:lnTo>
                    <a:pt x="993838" y="1028938"/>
                  </a:lnTo>
                  <a:lnTo>
                    <a:pt x="961053" y="1060387"/>
                  </a:lnTo>
                  <a:lnTo>
                    <a:pt x="926006" y="1089184"/>
                  </a:lnTo>
                  <a:lnTo>
                    <a:pt x="888847" y="1115175"/>
                  </a:lnTo>
                  <a:lnTo>
                    <a:pt x="849726" y="1138203"/>
                  </a:lnTo>
                  <a:lnTo>
                    <a:pt x="808791" y="1158114"/>
                  </a:lnTo>
                  <a:lnTo>
                    <a:pt x="766194" y="1174754"/>
                  </a:lnTo>
                  <a:lnTo>
                    <a:pt x="722083" y="1187965"/>
                  </a:lnTo>
                  <a:lnTo>
                    <a:pt x="676608" y="1197594"/>
                  </a:lnTo>
                  <a:lnTo>
                    <a:pt x="629920" y="1203485"/>
                  </a:lnTo>
                  <a:lnTo>
                    <a:pt x="582168" y="1205483"/>
                  </a:lnTo>
                  <a:lnTo>
                    <a:pt x="534415" y="1203485"/>
                  </a:lnTo>
                  <a:lnTo>
                    <a:pt x="487727" y="1197594"/>
                  </a:lnTo>
                  <a:lnTo>
                    <a:pt x="442252" y="1187965"/>
                  </a:lnTo>
                  <a:lnTo>
                    <a:pt x="398141" y="1174754"/>
                  </a:lnTo>
                  <a:lnTo>
                    <a:pt x="355544" y="1158114"/>
                  </a:lnTo>
                  <a:lnTo>
                    <a:pt x="314609" y="1138203"/>
                  </a:lnTo>
                  <a:lnTo>
                    <a:pt x="275488" y="1115175"/>
                  </a:lnTo>
                  <a:lnTo>
                    <a:pt x="238329" y="1089184"/>
                  </a:lnTo>
                  <a:lnTo>
                    <a:pt x="203282" y="1060387"/>
                  </a:lnTo>
                  <a:lnTo>
                    <a:pt x="170497" y="1028938"/>
                  </a:lnTo>
                  <a:lnTo>
                    <a:pt x="140124" y="994992"/>
                  </a:lnTo>
                  <a:lnTo>
                    <a:pt x="112312" y="958705"/>
                  </a:lnTo>
                  <a:lnTo>
                    <a:pt x="87212" y="920232"/>
                  </a:lnTo>
                  <a:lnTo>
                    <a:pt x="64972" y="879728"/>
                  </a:lnTo>
                  <a:lnTo>
                    <a:pt x="45743" y="837348"/>
                  </a:lnTo>
                  <a:lnTo>
                    <a:pt x="29675" y="793248"/>
                  </a:lnTo>
                  <a:lnTo>
                    <a:pt x="16916" y="747581"/>
                  </a:lnTo>
                  <a:lnTo>
                    <a:pt x="7618" y="700505"/>
                  </a:lnTo>
                  <a:lnTo>
                    <a:pt x="1929" y="652173"/>
                  </a:lnTo>
                  <a:lnTo>
                    <a:pt x="0" y="602741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2931032" y="4163314"/>
            <a:ext cx="934719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45" algn="just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Str</a:t>
            </a:r>
            <a:r>
              <a:rPr sz="1400" b="1" spc="-10" dirty="0">
                <a:latin typeface="Arial"/>
                <a:cs typeface="Arial"/>
              </a:rPr>
              <a:t>u</a:t>
            </a:r>
            <a:r>
              <a:rPr sz="1400" b="1" dirty="0">
                <a:latin typeface="Arial"/>
                <a:cs typeface="Arial"/>
              </a:rPr>
              <a:t>ct</a:t>
            </a:r>
            <a:r>
              <a:rPr sz="1400" b="1" spc="-10" dirty="0">
                <a:latin typeface="Arial"/>
                <a:cs typeface="Arial"/>
              </a:rPr>
              <a:t>u</a:t>
            </a:r>
            <a:r>
              <a:rPr sz="1400" b="1" dirty="0">
                <a:latin typeface="Arial"/>
                <a:cs typeface="Arial"/>
              </a:rPr>
              <a:t>red  </a:t>
            </a:r>
            <a:r>
              <a:rPr sz="1400" b="1" spc="-10" dirty="0">
                <a:latin typeface="Arial"/>
                <a:cs typeface="Arial"/>
              </a:rPr>
              <a:t>B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15" dirty="0">
                <a:latin typeface="Arial"/>
                <a:cs typeface="Arial"/>
              </a:rPr>
              <a:t>v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ral  </a:t>
            </a:r>
            <a:r>
              <a:rPr sz="1400" b="1" spc="-5" dirty="0">
                <a:latin typeface="Arial"/>
                <a:cs typeface="Arial"/>
              </a:rPr>
              <a:t>Interviews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722941" y="4695253"/>
            <a:ext cx="1170940" cy="1215390"/>
            <a:chOff x="3722941" y="4695253"/>
            <a:chExt cx="1170940" cy="1215390"/>
          </a:xfrm>
        </p:grpSpPr>
        <p:sp>
          <p:nvSpPr>
            <p:cNvPr id="27" name="object 27"/>
            <p:cNvSpPr/>
            <p:nvPr/>
          </p:nvSpPr>
          <p:spPr>
            <a:xfrm>
              <a:off x="3727703" y="4700015"/>
              <a:ext cx="1161288" cy="120548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727703" y="4700015"/>
              <a:ext cx="1161415" cy="1205865"/>
            </a:xfrm>
            <a:custGeom>
              <a:avLst/>
              <a:gdLst/>
              <a:ahLst/>
              <a:cxnLst/>
              <a:rect l="l" t="t" r="r" b="b"/>
              <a:pathLst>
                <a:path w="1161414" h="1205864">
                  <a:moveTo>
                    <a:pt x="0" y="602741"/>
                  </a:moveTo>
                  <a:lnTo>
                    <a:pt x="1924" y="553310"/>
                  </a:lnTo>
                  <a:lnTo>
                    <a:pt x="7599" y="504978"/>
                  </a:lnTo>
                  <a:lnTo>
                    <a:pt x="16875" y="457902"/>
                  </a:lnTo>
                  <a:lnTo>
                    <a:pt x="29602" y="412235"/>
                  </a:lnTo>
                  <a:lnTo>
                    <a:pt x="45630" y="368135"/>
                  </a:lnTo>
                  <a:lnTo>
                    <a:pt x="64811" y="325755"/>
                  </a:lnTo>
                  <a:lnTo>
                    <a:pt x="86995" y="285251"/>
                  </a:lnTo>
                  <a:lnTo>
                    <a:pt x="112032" y="246778"/>
                  </a:lnTo>
                  <a:lnTo>
                    <a:pt x="139773" y="210491"/>
                  </a:lnTo>
                  <a:lnTo>
                    <a:pt x="170068" y="176545"/>
                  </a:lnTo>
                  <a:lnTo>
                    <a:pt x="202769" y="145096"/>
                  </a:lnTo>
                  <a:lnTo>
                    <a:pt x="237725" y="116299"/>
                  </a:lnTo>
                  <a:lnTo>
                    <a:pt x="274788" y="90308"/>
                  </a:lnTo>
                  <a:lnTo>
                    <a:pt x="313807" y="67280"/>
                  </a:lnTo>
                  <a:lnTo>
                    <a:pt x="354633" y="47369"/>
                  </a:lnTo>
                  <a:lnTo>
                    <a:pt x="397117" y="30729"/>
                  </a:lnTo>
                  <a:lnTo>
                    <a:pt x="441110" y="17518"/>
                  </a:lnTo>
                  <a:lnTo>
                    <a:pt x="486461" y="7889"/>
                  </a:lnTo>
                  <a:lnTo>
                    <a:pt x="533022" y="1998"/>
                  </a:lnTo>
                  <a:lnTo>
                    <a:pt x="580644" y="0"/>
                  </a:lnTo>
                  <a:lnTo>
                    <a:pt x="628265" y="1998"/>
                  </a:lnTo>
                  <a:lnTo>
                    <a:pt x="674826" y="7889"/>
                  </a:lnTo>
                  <a:lnTo>
                    <a:pt x="720177" y="17518"/>
                  </a:lnTo>
                  <a:lnTo>
                    <a:pt x="764170" y="30729"/>
                  </a:lnTo>
                  <a:lnTo>
                    <a:pt x="806654" y="47369"/>
                  </a:lnTo>
                  <a:lnTo>
                    <a:pt x="847480" y="67280"/>
                  </a:lnTo>
                  <a:lnTo>
                    <a:pt x="886499" y="90308"/>
                  </a:lnTo>
                  <a:lnTo>
                    <a:pt x="923562" y="116299"/>
                  </a:lnTo>
                  <a:lnTo>
                    <a:pt x="958518" y="145096"/>
                  </a:lnTo>
                  <a:lnTo>
                    <a:pt x="991219" y="176545"/>
                  </a:lnTo>
                  <a:lnTo>
                    <a:pt x="1021514" y="210491"/>
                  </a:lnTo>
                  <a:lnTo>
                    <a:pt x="1049255" y="246778"/>
                  </a:lnTo>
                  <a:lnTo>
                    <a:pt x="1074292" y="285251"/>
                  </a:lnTo>
                  <a:lnTo>
                    <a:pt x="1096476" y="325755"/>
                  </a:lnTo>
                  <a:lnTo>
                    <a:pt x="1115657" y="368135"/>
                  </a:lnTo>
                  <a:lnTo>
                    <a:pt x="1131685" y="412235"/>
                  </a:lnTo>
                  <a:lnTo>
                    <a:pt x="1144412" y="457902"/>
                  </a:lnTo>
                  <a:lnTo>
                    <a:pt x="1153688" y="504978"/>
                  </a:lnTo>
                  <a:lnTo>
                    <a:pt x="1159363" y="553310"/>
                  </a:lnTo>
                  <a:lnTo>
                    <a:pt x="1161288" y="602741"/>
                  </a:lnTo>
                  <a:lnTo>
                    <a:pt x="1159363" y="652175"/>
                  </a:lnTo>
                  <a:lnTo>
                    <a:pt x="1153688" y="700508"/>
                  </a:lnTo>
                  <a:lnTo>
                    <a:pt x="1144412" y="747586"/>
                  </a:lnTo>
                  <a:lnTo>
                    <a:pt x="1131685" y="793252"/>
                  </a:lnTo>
                  <a:lnTo>
                    <a:pt x="1115657" y="837354"/>
                  </a:lnTo>
                  <a:lnTo>
                    <a:pt x="1096476" y="879734"/>
                  </a:lnTo>
                  <a:lnTo>
                    <a:pt x="1074292" y="920238"/>
                  </a:lnTo>
                  <a:lnTo>
                    <a:pt x="1049255" y="958711"/>
                  </a:lnTo>
                  <a:lnTo>
                    <a:pt x="1021514" y="994997"/>
                  </a:lnTo>
                  <a:lnTo>
                    <a:pt x="991219" y="1028942"/>
                  </a:lnTo>
                  <a:lnTo>
                    <a:pt x="958518" y="1060391"/>
                  </a:lnTo>
                  <a:lnTo>
                    <a:pt x="923562" y="1089188"/>
                  </a:lnTo>
                  <a:lnTo>
                    <a:pt x="886499" y="1115178"/>
                  </a:lnTo>
                  <a:lnTo>
                    <a:pt x="847480" y="1138205"/>
                  </a:lnTo>
                  <a:lnTo>
                    <a:pt x="806654" y="1158116"/>
                  </a:lnTo>
                  <a:lnTo>
                    <a:pt x="764170" y="1174755"/>
                  </a:lnTo>
                  <a:lnTo>
                    <a:pt x="720177" y="1187966"/>
                  </a:lnTo>
                  <a:lnTo>
                    <a:pt x="674826" y="1197594"/>
                  </a:lnTo>
                  <a:lnTo>
                    <a:pt x="628265" y="1203485"/>
                  </a:lnTo>
                  <a:lnTo>
                    <a:pt x="580644" y="1205483"/>
                  </a:lnTo>
                  <a:lnTo>
                    <a:pt x="533022" y="1203485"/>
                  </a:lnTo>
                  <a:lnTo>
                    <a:pt x="486461" y="1197594"/>
                  </a:lnTo>
                  <a:lnTo>
                    <a:pt x="441110" y="1187966"/>
                  </a:lnTo>
                  <a:lnTo>
                    <a:pt x="397117" y="1174755"/>
                  </a:lnTo>
                  <a:lnTo>
                    <a:pt x="354633" y="1158116"/>
                  </a:lnTo>
                  <a:lnTo>
                    <a:pt x="313807" y="1138205"/>
                  </a:lnTo>
                  <a:lnTo>
                    <a:pt x="274788" y="1115178"/>
                  </a:lnTo>
                  <a:lnTo>
                    <a:pt x="237725" y="1089188"/>
                  </a:lnTo>
                  <a:lnTo>
                    <a:pt x="202769" y="1060391"/>
                  </a:lnTo>
                  <a:lnTo>
                    <a:pt x="170068" y="1028942"/>
                  </a:lnTo>
                  <a:lnTo>
                    <a:pt x="139773" y="994997"/>
                  </a:lnTo>
                  <a:lnTo>
                    <a:pt x="112032" y="958711"/>
                  </a:lnTo>
                  <a:lnTo>
                    <a:pt x="86995" y="920238"/>
                  </a:lnTo>
                  <a:lnTo>
                    <a:pt x="64811" y="879734"/>
                  </a:lnTo>
                  <a:lnTo>
                    <a:pt x="45630" y="837354"/>
                  </a:lnTo>
                  <a:lnTo>
                    <a:pt x="29602" y="793252"/>
                  </a:lnTo>
                  <a:lnTo>
                    <a:pt x="16875" y="747586"/>
                  </a:lnTo>
                  <a:lnTo>
                    <a:pt x="7599" y="700508"/>
                  </a:lnTo>
                  <a:lnTo>
                    <a:pt x="1924" y="652175"/>
                  </a:lnTo>
                  <a:lnTo>
                    <a:pt x="0" y="602741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949700" y="5178678"/>
            <a:ext cx="7194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latin typeface="Arial"/>
                <a:cs typeface="Arial"/>
              </a:rPr>
              <a:t>Training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632769" y="5498401"/>
            <a:ext cx="1174115" cy="1212215"/>
            <a:chOff x="4632769" y="5498401"/>
            <a:chExt cx="1174115" cy="1212215"/>
          </a:xfrm>
        </p:grpSpPr>
        <p:sp>
          <p:nvSpPr>
            <p:cNvPr id="31" name="object 31"/>
            <p:cNvSpPr/>
            <p:nvPr/>
          </p:nvSpPr>
          <p:spPr>
            <a:xfrm>
              <a:off x="4637532" y="5503164"/>
              <a:ext cx="1164335" cy="12024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637532" y="5503164"/>
              <a:ext cx="1164590" cy="1202690"/>
            </a:xfrm>
            <a:custGeom>
              <a:avLst/>
              <a:gdLst/>
              <a:ahLst/>
              <a:cxnLst/>
              <a:rect l="l" t="t" r="r" b="b"/>
              <a:pathLst>
                <a:path w="1164589" h="1202690">
                  <a:moveTo>
                    <a:pt x="0" y="601218"/>
                  </a:moveTo>
                  <a:lnTo>
                    <a:pt x="1929" y="551909"/>
                  </a:lnTo>
                  <a:lnTo>
                    <a:pt x="7618" y="503697"/>
                  </a:lnTo>
                  <a:lnTo>
                    <a:pt x="16916" y="456739"/>
                  </a:lnTo>
                  <a:lnTo>
                    <a:pt x="29675" y="411187"/>
                  </a:lnTo>
                  <a:lnTo>
                    <a:pt x="45743" y="367197"/>
                  </a:lnTo>
                  <a:lnTo>
                    <a:pt x="64972" y="324924"/>
                  </a:lnTo>
                  <a:lnTo>
                    <a:pt x="87212" y="284522"/>
                  </a:lnTo>
                  <a:lnTo>
                    <a:pt x="112312" y="246147"/>
                  </a:lnTo>
                  <a:lnTo>
                    <a:pt x="140124" y="209952"/>
                  </a:lnTo>
                  <a:lnTo>
                    <a:pt x="170497" y="176093"/>
                  </a:lnTo>
                  <a:lnTo>
                    <a:pt x="203282" y="144724"/>
                  </a:lnTo>
                  <a:lnTo>
                    <a:pt x="238329" y="116000"/>
                  </a:lnTo>
                  <a:lnTo>
                    <a:pt x="275488" y="90076"/>
                  </a:lnTo>
                  <a:lnTo>
                    <a:pt x="314609" y="67107"/>
                  </a:lnTo>
                  <a:lnTo>
                    <a:pt x="355544" y="47246"/>
                  </a:lnTo>
                  <a:lnTo>
                    <a:pt x="398141" y="30650"/>
                  </a:lnTo>
                  <a:lnTo>
                    <a:pt x="442252" y="17473"/>
                  </a:lnTo>
                  <a:lnTo>
                    <a:pt x="487727" y="7868"/>
                  </a:lnTo>
                  <a:lnTo>
                    <a:pt x="534415" y="1993"/>
                  </a:lnTo>
                  <a:lnTo>
                    <a:pt x="582167" y="0"/>
                  </a:lnTo>
                  <a:lnTo>
                    <a:pt x="629920" y="1993"/>
                  </a:lnTo>
                  <a:lnTo>
                    <a:pt x="676608" y="7868"/>
                  </a:lnTo>
                  <a:lnTo>
                    <a:pt x="722083" y="17473"/>
                  </a:lnTo>
                  <a:lnTo>
                    <a:pt x="766194" y="30650"/>
                  </a:lnTo>
                  <a:lnTo>
                    <a:pt x="808791" y="47246"/>
                  </a:lnTo>
                  <a:lnTo>
                    <a:pt x="849726" y="67107"/>
                  </a:lnTo>
                  <a:lnTo>
                    <a:pt x="888847" y="90076"/>
                  </a:lnTo>
                  <a:lnTo>
                    <a:pt x="926006" y="116000"/>
                  </a:lnTo>
                  <a:lnTo>
                    <a:pt x="961053" y="144724"/>
                  </a:lnTo>
                  <a:lnTo>
                    <a:pt x="993838" y="176093"/>
                  </a:lnTo>
                  <a:lnTo>
                    <a:pt x="1024211" y="209952"/>
                  </a:lnTo>
                  <a:lnTo>
                    <a:pt x="1052023" y="246147"/>
                  </a:lnTo>
                  <a:lnTo>
                    <a:pt x="1077123" y="284522"/>
                  </a:lnTo>
                  <a:lnTo>
                    <a:pt x="1099363" y="324924"/>
                  </a:lnTo>
                  <a:lnTo>
                    <a:pt x="1118592" y="367197"/>
                  </a:lnTo>
                  <a:lnTo>
                    <a:pt x="1134660" y="411187"/>
                  </a:lnTo>
                  <a:lnTo>
                    <a:pt x="1147419" y="456739"/>
                  </a:lnTo>
                  <a:lnTo>
                    <a:pt x="1156717" y="503697"/>
                  </a:lnTo>
                  <a:lnTo>
                    <a:pt x="1162406" y="551909"/>
                  </a:lnTo>
                  <a:lnTo>
                    <a:pt x="1164335" y="601218"/>
                  </a:lnTo>
                  <a:lnTo>
                    <a:pt x="1162406" y="650526"/>
                  </a:lnTo>
                  <a:lnTo>
                    <a:pt x="1156717" y="698738"/>
                  </a:lnTo>
                  <a:lnTo>
                    <a:pt x="1147419" y="745696"/>
                  </a:lnTo>
                  <a:lnTo>
                    <a:pt x="1134660" y="791248"/>
                  </a:lnTo>
                  <a:lnTo>
                    <a:pt x="1118592" y="835238"/>
                  </a:lnTo>
                  <a:lnTo>
                    <a:pt x="1099363" y="877511"/>
                  </a:lnTo>
                  <a:lnTo>
                    <a:pt x="1077123" y="917913"/>
                  </a:lnTo>
                  <a:lnTo>
                    <a:pt x="1052023" y="956288"/>
                  </a:lnTo>
                  <a:lnTo>
                    <a:pt x="1024211" y="992483"/>
                  </a:lnTo>
                  <a:lnTo>
                    <a:pt x="993838" y="1026342"/>
                  </a:lnTo>
                  <a:lnTo>
                    <a:pt x="961053" y="1057711"/>
                  </a:lnTo>
                  <a:lnTo>
                    <a:pt x="926006" y="1086435"/>
                  </a:lnTo>
                  <a:lnTo>
                    <a:pt x="888847" y="1112359"/>
                  </a:lnTo>
                  <a:lnTo>
                    <a:pt x="849726" y="1135328"/>
                  </a:lnTo>
                  <a:lnTo>
                    <a:pt x="808791" y="1155189"/>
                  </a:lnTo>
                  <a:lnTo>
                    <a:pt x="766194" y="1171785"/>
                  </a:lnTo>
                  <a:lnTo>
                    <a:pt x="722083" y="1184962"/>
                  </a:lnTo>
                  <a:lnTo>
                    <a:pt x="676608" y="1194567"/>
                  </a:lnTo>
                  <a:lnTo>
                    <a:pt x="629920" y="1200442"/>
                  </a:lnTo>
                  <a:lnTo>
                    <a:pt x="582167" y="1202436"/>
                  </a:lnTo>
                  <a:lnTo>
                    <a:pt x="534415" y="1200442"/>
                  </a:lnTo>
                  <a:lnTo>
                    <a:pt x="487727" y="1194567"/>
                  </a:lnTo>
                  <a:lnTo>
                    <a:pt x="442252" y="1184962"/>
                  </a:lnTo>
                  <a:lnTo>
                    <a:pt x="398141" y="1171785"/>
                  </a:lnTo>
                  <a:lnTo>
                    <a:pt x="355544" y="1155189"/>
                  </a:lnTo>
                  <a:lnTo>
                    <a:pt x="314609" y="1135328"/>
                  </a:lnTo>
                  <a:lnTo>
                    <a:pt x="275488" y="1112359"/>
                  </a:lnTo>
                  <a:lnTo>
                    <a:pt x="238329" y="1086435"/>
                  </a:lnTo>
                  <a:lnTo>
                    <a:pt x="203282" y="1057711"/>
                  </a:lnTo>
                  <a:lnTo>
                    <a:pt x="170497" y="1026342"/>
                  </a:lnTo>
                  <a:lnTo>
                    <a:pt x="140124" y="992483"/>
                  </a:lnTo>
                  <a:lnTo>
                    <a:pt x="112312" y="956288"/>
                  </a:lnTo>
                  <a:lnTo>
                    <a:pt x="87212" y="917913"/>
                  </a:lnTo>
                  <a:lnTo>
                    <a:pt x="64972" y="877511"/>
                  </a:lnTo>
                  <a:lnTo>
                    <a:pt x="45743" y="835238"/>
                  </a:lnTo>
                  <a:lnTo>
                    <a:pt x="29675" y="791248"/>
                  </a:lnTo>
                  <a:lnTo>
                    <a:pt x="16916" y="745696"/>
                  </a:lnTo>
                  <a:lnTo>
                    <a:pt x="7618" y="698738"/>
                  </a:lnTo>
                  <a:lnTo>
                    <a:pt x="1929" y="650526"/>
                  </a:lnTo>
                  <a:lnTo>
                    <a:pt x="0" y="601218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4663821" y="5873902"/>
            <a:ext cx="111506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marR="5080" indent="-1905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Perf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rma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ce  </a:t>
            </a: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g</a:t>
            </a:r>
            <a:r>
              <a:rPr sz="1400" b="1" spc="-1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me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t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645408" y="1290827"/>
            <a:ext cx="3324225" cy="1211580"/>
            <a:chOff x="3645408" y="1290827"/>
            <a:chExt cx="3324225" cy="1211580"/>
          </a:xfrm>
        </p:grpSpPr>
        <p:sp>
          <p:nvSpPr>
            <p:cNvPr id="35" name="object 35"/>
            <p:cNvSpPr/>
            <p:nvPr/>
          </p:nvSpPr>
          <p:spPr>
            <a:xfrm>
              <a:off x="3649980" y="1295399"/>
              <a:ext cx="3314700" cy="120243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649980" y="1295399"/>
              <a:ext cx="3314700" cy="1202690"/>
            </a:xfrm>
            <a:custGeom>
              <a:avLst/>
              <a:gdLst/>
              <a:ahLst/>
              <a:cxnLst/>
              <a:rect l="l" t="t" r="r" b="b"/>
              <a:pathLst>
                <a:path w="3314700" h="1202689">
                  <a:moveTo>
                    <a:pt x="0" y="601217"/>
                  </a:moveTo>
                  <a:lnTo>
                    <a:pt x="5494" y="551900"/>
                  </a:lnTo>
                  <a:lnTo>
                    <a:pt x="21692" y="503682"/>
                  </a:lnTo>
                  <a:lnTo>
                    <a:pt x="48169" y="456718"/>
                  </a:lnTo>
                  <a:lnTo>
                    <a:pt x="84496" y="411163"/>
                  </a:lnTo>
                  <a:lnTo>
                    <a:pt x="130248" y="367170"/>
                  </a:lnTo>
                  <a:lnTo>
                    <a:pt x="184997" y="324896"/>
                  </a:lnTo>
                  <a:lnTo>
                    <a:pt x="248318" y="284494"/>
                  </a:lnTo>
                  <a:lnTo>
                    <a:pt x="283059" y="265044"/>
                  </a:lnTo>
                  <a:lnTo>
                    <a:pt x="319783" y="246119"/>
                  </a:lnTo>
                  <a:lnTo>
                    <a:pt x="358437" y="227740"/>
                  </a:lnTo>
                  <a:lnTo>
                    <a:pt x="398967" y="209926"/>
                  </a:lnTo>
                  <a:lnTo>
                    <a:pt x="441319" y="192696"/>
                  </a:lnTo>
                  <a:lnTo>
                    <a:pt x="485441" y="176069"/>
                  </a:lnTo>
                  <a:lnTo>
                    <a:pt x="531279" y="160065"/>
                  </a:lnTo>
                  <a:lnTo>
                    <a:pt x="578780" y="144703"/>
                  </a:lnTo>
                  <a:lnTo>
                    <a:pt x="627891" y="130002"/>
                  </a:lnTo>
                  <a:lnTo>
                    <a:pt x="678557" y="115982"/>
                  </a:lnTo>
                  <a:lnTo>
                    <a:pt x="730727" y="102662"/>
                  </a:lnTo>
                  <a:lnTo>
                    <a:pt x="784346" y="90061"/>
                  </a:lnTo>
                  <a:lnTo>
                    <a:pt x="839361" y="78199"/>
                  </a:lnTo>
                  <a:lnTo>
                    <a:pt x="895719" y="67095"/>
                  </a:lnTo>
                  <a:lnTo>
                    <a:pt x="953367" y="56768"/>
                  </a:lnTo>
                  <a:lnTo>
                    <a:pt x="1012251" y="47238"/>
                  </a:lnTo>
                  <a:lnTo>
                    <a:pt x="1072318" y="38523"/>
                  </a:lnTo>
                  <a:lnTo>
                    <a:pt x="1133514" y="30644"/>
                  </a:lnTo>
                  <a:lnTo>
                    <a:pt x="1195787" y="23620"/>
                  </a:lnTo>
                  <a:lnTo>
                    <a:pt x="1259082" y="17469"/>
                  </a:lnTo>
                  <a:lnTo>
                    <a:pt x="1323347" y="12212"/>
                  </a:lnTo>
                  <a:lnTo>
                    <a:pt x="1388528" y="7867"/>
                  </a:lnTo>
                  <a:lnTo>
                    <a:pt x="1454573" y="4454"/>
                  </a:lnTo>
                  <a:lnTo>
                    <a:pt x="1521426" y="1992"/>
                  </a:lnTo>
                  <a:lnTo>
                    <a:pt x="1589037" y="501"/>
                  </a:lnTo>
                  <a:lnTo>
                    <a:pt x="1657350" y="0"/>
                  </a:lnTo>
                  <a:lnTo>
                    <a:pt x="1725662" y="501"/>
                  </a:lnTo>
                  <a:lnTo>
                    <a:pt x="1793273" y="1992"/>
                  </a:lnTo>
                  <a:lnTo>
                    <a:pt x="1860126" y="4454"/>
                  </a:lnTo>
                  <a:lnTo>
                    <a:pt x="1926171" y="7867"/>
                  </a:lnTo>
                  <a:lnTo>
                    <a:pt x="1991352" y="12212"/>
                  </a:lnTo>
                  <a:lnTo>
                    <a:pt x="2055617" y="17469"/>
                  </a:lnTo>
                  <a:lnTo>
                    <a:pt x="2118912" y="23620"/>
                  </a:lnTo>
                  <a:lnTo>
                    <a:pt x="2181185" y="30644"/>
                  </a:lnTo>
                  <a:lnTo>
                    <a:pt x="2242381" y="38523"/>
                  </a:lnTo>
                  <a:lnTo>
                    <a:pt x="2302448" y="47238"/>
                  </a:lnTo>
                  <a:lnTo>
                    <a:pt x="2361332" y="56768"/>
                  </a:lnTo>
                  <a:lnTo>
                    <a:pt x="2418980" y="67095"/>
                  </a:lnTo>
                  <a:lnTo>
                    <a:pt x="2475338" y="78199"/>
                  </a:lnTo>
                  <a:lnTo>
                    <a:pt x="2530353" y="90061"/>
                  </a:lnTo>
                  <a:lnTo>
                    <a:pt x="2583972" y="102662"/>
                  </a:lnTo>
                  <a:lnTo>
                    <a:pt x="2636142" y="115982"/>
                  </a:lnTo>
                  <a:lnTo>
                    <a:pt x="2686808" y="130002"/>
                  </a:lnTo>
                  <a:lnTo>
                    <a:pt x="2735919" y="144703"/>
                  </a:lnTo>
                  <a:lnTo>
                    <a:pt x="2783420" y="160065"/>
                  </a:lnTo>
                  <a:lnTo>
                    <a:pt x="2829258" y="176069"/>
                  </a:lnTo>
                  <a:lnTo>
                    <a:pt x="2873380" y="192696"/>
                  </a:lnTo>
                  <a:lnTo>
                    <a:pt x="2915732" y="209926"/>
                  </a:lnTo>
                  <a:lnTo>
                    <a:pt x="2956262" y="227740"/>
                  </a:lnTo>
                  <a:lnTo>
                    <a:pt x="2994916" y="246119"/>
                  </a:lnTo>
                  <a:lnTo>
                    <a:pt x="3031640" y="265044"/>
                  </a:lnTo>
                  <a:lnTo>
                    <a:pt x="3066381" y="284494"/>
                  </a:lnTo>
                  <a:lnTo>
                    <a:pt x="3099086" y="304451"/>
                  </a:lnTo>
                  <a:lnTo>
                    <a:pt x="3158174" y="345809"/>
                  </a:lnTo>
                  <a:lnTo>
                    <a:pt x="3208478" y="388961"/>
                  </a:lnTo>
                  <a:lnTo>
                    <a:pt x="3249571" y="433754"/>
                  </a:lnTo>
                  <a:lnTo>
                    <a:pt x="3281026" y="480033"/>
                  </a:lnTo>
                  <a:lnTo>
                    <a:pt x="3302417" y="527644"/>
                  </a:lnTo>
                  <a:lnTo>
                    <a:pt x="3313317" y="576431"/>
                  </a:lnTo>
                  <a:lnTo>
                    <a:pt x="3314700" y="601217"/>
                  </a:lnTo>
                  <a:lnTo>
                    <a:pt x="3313317" y="626004"/>
                  </a:lnTo>
                  <a:lnTo>
                    <a:pt x="3302417" y="674791"/>
                  </a:lnTo>
                  <a:lnTo>
                    <a:pt x="3281026" y="722402"/>
                  </a:lnTo>
                  <a:lnTo>
                    <a:pt x="3249571" y="768681"/>
                  </a:lnTo>
                  <a:lnTo>
                    <a:pt x="3208478" y="813474"/>
                  </a:lnTo>
                  <a:lnTo>
                    <a:pt x="3158174" y="856626"/>
                  </a:lnTo>
                  <a:lnTo>
                    <a:pt x="3099086" y="897984"/>
                  </a:lnTo>
                  <a:lnTo>
                    <a:pt x="3066381" y="917941"/>
                  </a:lnTo>
                  <a:lnTo>
                    <a:pt x="3031640" y="937391"/>
                  </a:lnTo>
                  <a:lnTo>
                    <a:pt x="2994916" y="956316"/>
                  </a:lnTo>
                  <a:lnTo>
                    <a:pt x="2956262" y="974695"/>
                  </a:lnTo>
                  <a:lnTo>
                    <a:pt x="2915732" y="992509"/>
                  </a:lnTo>
                  <a:lnTo>
                    <a:pt x="2873380" y="1009739"/>
                  </a:lnTo>
                  <a:lnTo>
                    <a:pt x="2829258" y="1026366"/>
                  </a:lnTo>
                  <a:lnTo>
                    <a:pt x="2783420" y="1042370"/>
                  </a:lnTo>
                  <a:lnTo>
                    <a:pt x="2735919" y="1057732"/>
                  </a:lnTo>
                  <a:lnTo>
                    <a:pt x="2686808" y="1072433"/>
                  </a:lnTo>
                  <a:lnTo>
                    <a:pt x="2636142" y="1086453"/>
                  </a:lnTo>
                  <a:lnTo>
                    <a:pt x="2583972" y="1099773"/>
                  </a:lnTo>
                  <a:lnTo>
                    <a:pt x="2530353" y="1112374"/>
                  </a:lnTo>
                  <a:lnTo>
                    <a:pt x="2475338" y="1124236"/>
                  </a:lnTo>
                  <a:lnTo>
                    <a:pt x="2418980" y="1135340"/>
                  </a:lnTo>
                  <a:lnTo>
                    <a:pt x="2361332" y="1145667"/>
                  </a:lnTo>
                  <a:lnTo>
                    <a:pt x="2302448" y="1155197"/>
                  </a:lnTo>
                  <a:lnTo>
                    <a:pt x="2242381" y="1163912"/>
                  </a:lnTo>
                  <a:lnTo>
                    <a:pt x="2181185" y="1171791"/>
                  </a:lnTo>
                  <a:lnTo>
                    <a:pt x="2118912" y="1178815"/>
                  </a:lnTo>
                  <a:lnTo>
                    <a:pt x="2055617" y="1184966"/>
                  </a:lnTo>
                  <a:lnTo>
                    <a:pt x="1991352" y="1190223"/>
                  </a:lnTo>
                  <a:lnTo>
                    <a:pt x="1926171" y="1194568"/>
                  </a:lnTo>
                  <a:lnTo>
                    <a:pt x="1860126" y="1197981"/>
                  </a:lnTo>
                  <a:lnTo>
                    <a:pt x="1793273" y="1200443"/>
                  </a:lnTo>
                  <a:lnTo>
                    <a:pt x="1725662" y="1201934"/>
                  </a:lnTo>
                  <a:lnTo>
                    <a:pt x="1657350" y="1202436"/>
                  </a:lnTo>
                  <a:lnTo>
                    <a:pt x="1589037" y="1201934"/>
                  </a:lnTo>
                  <a:lnTo>
                    <a:pt x="1521426" y="1200443"/>
                  </a:lnTo>
                  <a:lnTo>
                    <a:pt x="1454573" y="1197981"/>
                  </a:lnTo>
                  <a:lnTo>
                    <a:pt x="1388528" y="1194568"/>
                  </a:lnTo>
                  <a:lnTo>
                    <a:pt x="1323347" y="1190223"/>
                  </a:lnTo>
                  <a:lnTo>
                    <a:pt x="1259082" y="1184966"/>
                  </a:lnTo>
                  <a:lnTo>
                    <a:pt x="1195787" y="1178815"/>
                  </a:lnTo>
                  <a:lnTo>
                    <a:pt x="1133514" y="1171791"/>
                  </a:lnTo>
                  <a:lnTo>
                    <a:pt x="1072318" y="1163912"/>
                  </a:lnTo>
                  <a:lnTo>
                    <a:pt x="1012251" y="1155197"/>
                  </a:lnTo>
                  <a:lnTo>
                    <a:pt x="953367" y="1145667"/>
                  </a:lnTo>
                  <a:lnTo>
                    <a:pt x="895719" y="1135340"/>
                  </a:lnTo>
                  <a:lnTo>
                    <a:pt x="839361" y="1124236"/>
                  </a:lnTo>
                  <a:lnTo>
                    <a:pt x="784346" y="1112374"/>
                  </a:lnTo>
                  <a:lnTo>
                    <a:pt x="730727" y="1099773"/>
                  </a:lnTo>
                  <a:lnTo>
                    <a:pt x="678557" y="1086453"/>
                  </a:lnTo>
                  <a:lnTo>
                    <a:pt x="627891" y="1072433"/>
                  </a:lnTo>
                  <a:lnTo>
                    <a:pt x="578780" y="1057732"/>
                  </a:lnTo>
                  <a:lnTo>
                    <a:pt x="531279" y="1042370"/>
                  </a:lnTo>
                  <a:lnTo>
                    <a:pt x="485441" y="1026366"/>
                  </a:lnTo>
                  <a:lnTo>
                    <a:pt x="441319" y="1009739"/>
                  </a:lnTo>
                  <a:lnTo>
                    <a:pt x="398967" y="992509"/>
                  </a:lnTo>
                  <a:lnTo>
                    <a:pt x="358437" y="974695"/>
                  </a:lnTo>
                  <a:lnTo>
                    <a:pt x="319783" y="956316"/>
                  </a:lnTo>
                  <a:lnTo>
                    <a:pt x="283059" y="937391"/>
                  </a:lnTo>
                  <a:lnTo>
                    <a:pt x="248318" y="917941"/>
                  </a:lnTo>
                  <a:lnTo>
                    <a:pt x="215613" y="897984"/>
                  </a:lnTo>
                  <a:lnTo>
                    <a:pt x="156525" y="856626"/>
                  </a:lnTo>
                  <a:lnTo>
                    <a:pt x="106221" y="813474"/>
                  </a:lnTo>
                  <a:lnTo>
                    <a:pt x="65128" y="768681"/>
                  </a:lnTo>
                  <a:lnTo>
                    <a:pt x="33673" y="722402"/>
                  </a:lnTo>
                  <a:lnTo>
                    <a:pt x="12282" y="674791"/>
                  </a:lnTo>
                  <a:lnTo>
                    <a:pt x="1382" y="626004"/>
                  </a:lnTo>
                  <a:lnTo>
                    <a:pt x="0" y="60121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380738" y="1603628"/>
            <a:ext cx="185673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826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CORE &amp; FUNC. 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ENCIES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4027" y="0"/>
            <a:ext cx="1533525" cy="6867525"/>
            <a:chOff x="224027" y="0"/>
            <a:chExt cx="1533525" cy="6867525"/>
          </a:xfrm>
        </p:grpSpPr>
        <p:sp>
          <p:nvSpPr>
            <p:cNvPr id="3" name="object 3"/>
            <p:cNvSpPr/>
            <p:nvPr/>
          </p:nvSpPr>
          <p:spPr>
            <a:xfrm>
              <a:off x="228599" y="0"/>
              <a:ext cx="1524000" cy="6858000"/>
            </a:xfrm>
            <a:custGeom>
              <a:avLst/>
              <a:gdLst/>
              <a:ahLst/>
              <a:cxnLst/>
              <a:rect l="l" t="t" r="r" b="b"/>
              <a:pathLst>
                <a:path w="1524000" h="6858000">
                  <a:moveTo>
                    <a:pt x="1524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524000" y="6858000"/>
                  </a:lnTo>
                  <a:lnTo>
                    <a:pt x="1524000" y="0"/>
                  </a:lnTo>
                  <a:close/>
                </a:path>
              </a:pathLst>
            </a:custGeom>
            <a:solidFill>
              <a:srgbClr val="99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28599" y="0"/>
              <a:ext cx="1524000" cy="6858000"/>
            </a:xfrm>
            <a:custGeom>
              <a:avLst/>
              <a:gdLst/>
              <a:ahLst/>
              <a:cxnLst/>
              <a:rect l="l" t="t" r="r" b="b"/>
              <a:pathLst>
                <a:path w="1524000" h="6858000">
                  <a:moveTo>
                    <a:pt x="0" y="6858000"/>
                  </a:moveTo>
                  <a:lnTo>
                    <a:pt x="1524000" y="6858000"/>
                  </a:lnTo>
                  <a:lnTo>
                    <a:pt x="1524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930400" y="1295400"/>
            <a:ext cx="6908800" cy="4284980"/>
            <a:chOff x="1930400" y="1295400"/>
            <a:chExt cx="6908800" cy="4284980"/>
          </a:xfrm>
        </p:grpSpPr>
        <p:sp>
          <p:nvSpPr>
            <p:cNvPr id="6" name="object 6"/>
            <p:cNvSpPr/>
            <p:nvPr/>
          </p:nvSpPr>
          <p:spPr>
            <a:xfrm>
              <a:off x="1930400" y="1295400"/>
              <a:ext cx="2260600" cy="1574800"/>
            </a:xfrm>
            <a:custGeom>
              <a:avLst/>
              <a:gdLst/>
              <a:ahLst/>
              <a:cxnLst/>
              <a:rect l="l" t="t" r="r" b="b"/>
              <a:pathLst>
                <a:path w="2260600" h="1574800">
                  <a:moveTo>
                    <a:pt x="2260600" y="0"/>
                  </a:moveTo>
                  <a:lnTo>
                    <a:pt x="0" y="0"/>
                  </a:lnTo>
                  <a:lnTo>
                    <a:pt x="0" y="1574800"/>
                  </a:lnTo>
                  <a:lnTo>
                    <a:pt x="2260600" y="1574800"/>
                  </a:lnTo>
                  <a:lnTo>
                    <a:pt x="2260600" y="0"/>
                  </a:lnTo>
                  <a:close/>
                </a:path>
              </a:pathLst>
            </a:custGeom>
            <a:solidFill>
              <a:srgbClr val="CC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91000" y="1295400"/>
              <a:ext cx="2209800" cy="1574800"/>
            </a:xfrm>
            <a:custGeom>
              <a:avLst/>
              <a:gdLst/>
              <a:ahLst/>
              <a:cxnLst/>
              <a:rect l="l" t="t" r="r" b="b"/>
              <a:pathLst>
                <a:path w="2209800" h="1574800">
                  <a:moveTo>
                    <a:pt x="2209800" y="0"/>
                  </a:moveTo>
                  <a:lnTo>
                    <a:pt x="0" y="0"/>
                  </a:lnTo>
                  <a:lnTo>
                    <a:pt x="0" y="1574800"/>
                  </a:lnTo>
                  <a:lnTo>
                    <a:pt x="2209800" y="1574800"/>
                  </a:lnTo>
                  <a:lnTo>
                    <a:pt x="22098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400800" y="1295400"/>
              <a:ext cx="2438400" cy="1574800"/>
            </a:xfrm>
            <a:custGeom>
              <a:avLst/>
              <a:gdLst/>
              <a:ahLst/>
              <a:cxnLst/>
              <a:rect l="l" t="t" r="r" b="b"/>
              <a:pathLst>
                <a:path w="2438400" h="1574800">
                  <a:moveTo>
                    <a:pt x="2438400" y="0"/>
                  </a:moveTo>
                  <a:lnTo>
                    <a:pt x="0" y="0"/>
                  </a:lnTo>
                  <a:lnTo>
                    <a:pt x="0" y="1574800"/>
                  </a:lnTo>
                  <a:lnTo>
                    <a:pt x="2438400" y="1574800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66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30400" y="2870200"/>
              <a:ext cx="2260600" cy="1355725"/>
            </a:xfrm>
            <a:custGeom>
              <a:avLst/>
              <a:gdLst/>
              <a:ahLst/>
              <a:cxnLst/>
              <a:rect l="l" t="t" r="r" b="b"/>
              <a:pathLst>
                <a:path w="2260600" h="1355725">
                  <a:moveTo>
                    <a:pt x="2260600" y="0"/>
                  </a:moveTo>
                  <a:lnTo>
                    <a:pt x="0" y="0"/>
                  </a:lnTo>
                  <a:lnTo>
                    <a:pt x="0" y="1355725"/>
                  </a:lnTo>
                  <a:lnTo>
                    <a:pt x="2260600" y="1355725"/>
                  </a:lnTo>
                  <a:lnTo>
                    <a:pt x="2260600" y="0"/>
                  </a:lnTo>
                  <a:close/>
                </a:path>
              </a:pathLst>
            </a:custGeom>
            <a:solidFill>
              <a:srgbClr val="FF99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191000" y="2870200"/>
              <a:ext cx="2209800" cy="1355725"/>
            </a:xfrm>
            <a:custGeom>
              <a:avLst/>
              <a:gdLst/>
              <a:ahLst/>
              <a:cxnLst/>
              <a:rect l="l" t="t" r="r" b="b"/>
              <a:pathLst>
                <a:path w="2209800" h="1355725">
                  <a:moveTo>
                    <a:pt x="2209800" y="0"/>
                  </a:moveTo>
                  <a:lnTo>
                    <a:pt x="0" y="0"/>
                  </a:lnTo>
                  <a:lnTo>
                    <a:pt x="0" y="1355725"/>
                  </a:lnTo>
                  <a:lnTo>
                    <a:pt x="2209800" y="1355725"/>
                  </a:lnTo>
                  <a:lnTo>
                    <a:pt x="2209800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00800" y="2870200"/>
              <a:ext cx="2438400" cy="1355725"/>
            </a:xfrm>
            <a:custGeom>
              <a:avLst/>
              <a:gdLst/>
              <a:ahLst/>
              <a:cxnLst/>
              <a:rect l="l" t="t" r="r" b="b"/>
              <a:pathLst>
                <a:path w="2438400" h="1355725">
                  <a:moveTo>
                    <a:pt x="2438400" y="0"/>
                  </a:moveTo>
                  <a:lnTo>
                    <a:pt x="0" y="0"/>
                  </a:lnTo>
                  <a:lnTo>
                    <a:pt x="0" y="1355725"/>
                  </a:lnTo>
                  <a:lnTo>
                    <a:pt x="2438400" y="1355725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930400" y="4225925"/>
              <a:ext cx="2260600" cy="1354455"/>
            </a:xfrm>
            <a:custGeom>
              <a:avLst/>
              <a:gdLst/>
              <a:ahLst/>
              <a:cxnLst/>
              <a:rect l="l" t="t" r="r" b="b"/>
              <a:pathLst>
                <a:path w="2260600" h="1354454">
                  <a:moveTo>
                    <a:pt x="2260600" y="0"/>
                  </a:moveTo>
                  <a:lnTo>
                    <a:pt x="0" y="0"/>
                  </a:lnTo>
                  <a:lnTo>
                    <a:pt x="0" y="1354201"/>
                  </a:lnTo>
                  <a:lnTo>
                    <a:pt x="2260600" y="1354201"/>
                  </a:lnTo>
                  <a:lnTo>
                    <a:pt x="2260600" y="0"/>
                  </a:lnTo>
                  <a:close/>
                </a:path>
              </a:pathLst>
            </a:custGeom>
            <a:solidFill>
              <a:srgbClr val="CC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191000" y="4225925"/>
              <a:ext cx="2209800" cy="1354455"/>
            </a:xfrm>
            <a:custGeom>
              <a:avLst/>
              <a:gdLst/>
              <a:ahLst/>
              <a:cxnLst/>
              <a:rect l="l" t="t" r="r" b="b"/>
              <a:pathLst>
                <a:path w="2209800" h="1354454">
                  <a:moveTo>
                    <a:pt x="2209800" y="0"/>
                  </a:moveTo>
                  <a:lnTo>
                    <a:pt x="0" y="0"/>
                  </a:lnTo>
                  <a:lnTo>
                    <a:pt x="0" y="1354201"/>
                  </a:lnTo>
                  <a:lnTo>
                    <a:pt x="2209800" y="1354201"/>
                  </a:lnTo>
                  <a:lnTo>
                    <a:pt x="2209800" y="0"/>
                  </a:lnTo>
                  <a:close/>
                </a:path>
              </a:pathLst>
            </a:custGeom>
            <a:solidFill>
              <a:srgbClr val="FF99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33172" y="1497072"/>
            <a:ext cx="1515110" cy="3505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7070" marR="172085" algn="ctr">
              <a:lnSpc>
                <a:spcPct val="114300"/>
              </a:lnSpc>
              <a:spcBef>
                <a:spcPts val="100"/>
              </a:spcBef>
            </a:pPr>
            <a:r>
              <a:rPr sz="1050" i="1" spc="-30" dirty="0">
                <a:solidFill>
                  <a:srgbClr val="FFFFFF"/>
                </a:solidFill>
                <a:latin typeface="Tahoma"/>
                <a:cs typeface="Tahoma"/>
              </a:rPr>
              <a:t>Acce</a:t>
            </a:r>
            <a:r>
              <a:rPr sz="1050" i="1" spc="-25" dirty="0">
                <a:solidFill>
                  <a:srgbClr val="FFFFFF"/>
                </a:solidFill>
                <a:latin typeface="Tahoma"/>
                <a:cs typeface="Tahoma"/>
              </a:rPr>
              <a:t>lera</a:t>
            </a:r>
            <a:r>
              <a:rPr sz="1050" i="1" spc="-2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050" i="1" spc="-3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050" i="1" spc="-25" dirty="0">
                <a:solidFill>
                  <a:srgbClr val="FFFFFF"/>
                </a:solidFill>
                <a:latin typeface="Tahoma"/>
                <a:cs typeface="Tahoma"/>
              </a:rPr>
              <a:t>d  </a:t>
            </a:r>
            <a:r>
              <a:rPr sz="1050" i="1" spc="-35" dirty="0">
                <a:solidFill>
                  <a:srgbClr val="FFFFFF"/>
                </a:solidFill>
                <a:latin typeface="Tahoma"/>
                <a:cs typeface="Tahoma"/>
              </a:rPr>
              <a:t>Growth  </a:t>
            </a:r>
            <a:r>
              <a:rPr sz="1050" i="1" spc="-25" dirty="0">
                <a:solidFill>
                  <a:srgbClr val="FFFFFF"/>
                </a:solidFill>
                <a:latin typeface="Tahoma"/>
                <a:cs typeface="Tahoma"/>
              </a:rPr>
              <a:t>Potential</a:t>
            </a:r>
            <a:endParaRPr sz="105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200">
              <a:latin typeface="Tahoma"/>
              <a:cs typeface="Tahoma"/>
            </a:endParaRPr>
          </a:p>
          <a:p>
            <a:pPr marL="767715" marR="253365" algn="ctr">
              <a:lnSpc>
                <a:spcPct val="114300"/>
              </a:lnSpc>
              <a:spcBef>
                <a:spcPts val="840"/>
              </a:spcBef>
            </a:pPr>
            <a:r>
              <a:rPr sz="1050" i="1" spc="-25" dirty="0">
                <a:solidFill>
                  <a:srgbClr val="FFFFFF"/>
                </a:solidFill>
                <a:latin typeface="Tahoma"/>
                <a:cs typeface="Tahoma"/>
              </a:rPr>
              <a:t>Solid  </a:t>
            </a:r>
            <a:r>
              <a:rPr sz="1050" i="1" spc="-35" dirty="0">
                <a:solidFill>
                  <a:srgbClr val="FFFFFF"/>
                </a:solidFill>
                <a:latin typeface="Tahoma"/>
                <a:cs typeface="Tahoma"/>
              </a:rPr>
              <a:t>Growth  </a:t>
            </a:r>
            <a:r>
              <a:rPr sz="1050" i="1" spc="-3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050" i="1" spc="-25" dirty="0">
                <a:solidFill>
                  <a:srgbClr val="FFFFFF"/>
                </a:solidFill>
                <a:latin typeface="Tahoma"/>
                <a:cs typeface="Tahoma"/>
              </a:rPr>
              <a:t>ote</a:t>
            </a:r>
            <a:r>
              <a:rPr sz="1050" i="1" spc="-4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050" i="1" spc="-2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050" i="1" spc="-25" dirty="0">
                <a:solidFill>
                  <a:srgbClr val="FFFFFF"/>
                </a:solidFill>
                <a:latin typeface="Tahoma"/>
                <a:cs typeface="Tahoma"/>
              </a:rPr>
              <a:t>ia</a:t>
            </a:r>
            <a:r>
              <a:rPr sz="1050" i="1" spc="-1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endParaRPr sz="105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>
              <a:latin typeface="Tahoma"/>
              <a:cs typeface="Tahoma"/>
            </a:endParaRPr>
          </a:p>
          <a:p>
            <a:pPr marL="768350" marR="252729" indent="69850" algn="just">
              <a:lnSpc>
                <a:spcPct val="114300"/>
              </a:lnSpc>
            </a:pPr>
            <a:r>
              <a:rPr sz="1050" i="1" spc="-30" dirty="0">
                <a:solidFill>
                  <a:srgbClr val="FFFFFF"/>
                </a:solidFill>
                <a:latin typeface="Tahoma"/>
                <a:cs typeface="Tahoma"/>
              </a:rPr>
              <a:t>Stable  </a:t>
            </a:r>
            <a:r>
              <a:rPr sz="1050" i="1" spc="-35" dirty="0">
                <a:solidFill>
                  <a:srgbClr val="FFFFFF"/>
                </a:solidFill>
                <a:latin typeface="Tahoma"/>
                <a:cs typeface="Tahoma"/>
              </a:rPr>
              <a:t>Growth  </a:t>
            </a:r>
            <a:r>
              <a:rPr sz="1050" i="1" spc="-3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050" i="1" spc="-25" dirty="0">
                <a:solidFill>
                  <a:srgbClr val="FFFFFF"/>
                </a:solidFill>
                <a:latin typeface="Tahoma"/>
                <a:cs typeface="Tahoma"/>
              </a:rPr>
              <a:t>ote</a:t>
            </a:r>
            <a:r>
              <a:rPr sz="1050" i="1" spc="-4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050" i="1" spc="-2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050" i="1" spc="-25" dirty="0">
                <a:solidFill>
                  <a:srgbClr val="FFFFFF"/>
                </a:solidFill>
                <a:latin typeface="Tahoma"/>
                <a:cs typeface="Tahoma"/>
              </a:rPr>
              <a:t>ia</a:t>
            </a:r>
            <a:r>
              <a:rPr sz="1050" i="1" spc="-1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200400" y="301562"/>
            <a:ext cx="412365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5" dirty="0">
                <a:solidFill>
                  <a:srgbClr val="003399"/>
                </a:solidFill>
                <a:latin typeface="Arial Black" panose="020B0A04020102020204" pitchFamily="34" charset="0"/>
              </a:rPr>
              <a:t>9-Box </a:t>
            </a:r>
            <a:r>
              <a:rPr sz="2800" spc="-45" dirty="0">
                <a:solidFill>
                  <a:srgbClr val="003399"/>
                </a:solidFill>
                <a:latin typeface="Arial Black" panose="020B0A04020102020204" pitchFamily="34" charset="0"/>
              </a:rPr>
              <a:t>Talent</a:t>
            </a:r>
            <a:r>
              <a:rPr sz="2800" spc="-70" dirty="0">
                <a:solidFill>
                  <a:srgbClr val="003399"/>
                </a:solidFill>
                <a:latin typeface="Arial Black" panose="020B0A04020102020204" pitchFamily="34" charset="0"/>
              </a:rPr>
              <a:t> </a:t>
            </a:r>
            <a:r>
              <a:rPr sz="2800" spc="-5" dirty="0">
                <a:solidFill>
                  <a:srgbClr val="003399"/>
                </a:solidFill>
                <a:latin typeface="Arial Black" panose="020B0A04020102020204" pitchFamily="34" charset="0"/>
              </a:rPr>
              <a:t>Grid</a:t>
            </a:r>
            <a:endParaRPr sz="2800" dirty="0">
              <a:latin typeface="Arial Black" panose="020B0A04020102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37994" y="5614517"/>
            <a:ext cx="13944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Arial"/>
                <a:cs typeface="Arial"/>
              </a:rPr>
              <a:t>Needs</a:t>
            </a:r>
            <a:r>
              <a:rPr sz="1200" i="1" spc="-80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Improvement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75175" y="5614517"/>
            <a:ext cx="13563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latin typeface="Arial"/>
                <a:cs typeface="Arial"/>
              </a:rPr>
              <a:t>Meets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Expectations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00684" y="5614517"/>
            <a:ext cx="1524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latin typeface="Arial"/>
                <a:cs typeface="Arial"/>
              </a:rPr>
              <a:t>Exceeds</a:t>
            </a:r>
            <a:r>
              <a:rPr sz="1200" i="1" spc="-4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Expectations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729228" y="1367027"/>
            <a:ext cx="5070475" cy="3209925"/>
            <a:chOff x="3729228" y="1367027"/>
            <a:chExt cx="5070475" cy="3209925"/>
          </a:xfrm>
        </p:grpSpPr>
        <p:sp>
          <p:nvSpPr>
            <p:cNvPr id="24" name="object 24"/>
            <p:cNvSpPr/>
            <p:nvPr/>
          </p:nvSpPr>
          <p:spPr>
            <a:xfrm>
              <a:off x="3733800" y="1371599"/>
              <a:ext cx="401320" cy="228600"/>
            </a:xfrm>
            <a:custGeom>
              <a:avLst/>
              <a:gdLst/>
              <a:ahLst/>
              <a:cxnLst/>
              <a:rect l="l" t="t" r="r" b="b"/>
              <a:pathLst>
                <a:path w="401320" h="228600">
                  <a:moveTo>
                    <a:pt x="200405" y="0"/>
                  </a:moveTo>
                  <a:lnTo>
                    <a:pt x="137038" y="5827"/>
                  </a:lnTo>
                  <a:lnTo>
                    <a:pt x="82021" y="22055"/>
                  </a:lnTo>
                  <a:lnTo>
                    <a:pt x="38648" y="46798"/>
                  </a:lnTo>
                  <a:lnTo>
                    <a:pt x="10210" y="78175"/>
                  </a:lnTo>
                  <a:lnTo>
                    <a:pt x="0" y="114300"/>
                  </a:lnTo>
                  <a:lnTo>
                    <a:pt x="10210" y="150424"/>
                  </a:lnTo>
                  <a:lnTo>
                    <a:pt x="38648" y="181801"/>
                  </a:lnTo>
                  <a:lnTo>
                    <a:pt x="82021" y="206544"/>
                  </a:lnTo>
                  <a:lnTo>
                    <a:pt x="137038" y="222772"/>
                  </a:lnTo>
                  <a:lnTo>
                    <a:pt x="200405" y="228600"/>
                  </a:lnTo>
                  <a:lnTo>
                    <a:pt x="263773" y="222772"/>
                  </a:lnTo>
                  <a:lnTo>
                    <a:pt x="318790" y="206544"/>
                  </a:lnTo>
                  <a:lnTo>
                    <a:pt x="362163" y="181801"/>
                  </a:lnTo>
                  <a:lnTo>
                    <a:pt x="390601" y="150424"/>
                  </a:lnTo>
                  <a:lnTo>
                    <a:pt x="400812" y="114300"/>
                  </a:lnTo>
                  <a:lnTo>
                    <a:pt x="390601" y="78175"/>
                  </a:lnTo>
                  <a:lnTo>
                    <a:pt x="362163" y="46798"/>
                  </a:lnTo>
                  <a:lnTo>
                    <a:pt x="318790" y="22055"/>
                  </a:lnTo>
                  <a:lnTo>
                    <a:pt x="263773" y="5827"/>
                  </a:lnTo>
                  <a:lnTo>
                    <a:pt x="200405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733800" y="1371599"/>
              <a:ext cx="401320" cy="228600"/>
            </a:xfrm>
            <a:custGeom>
              <a:avLst/>
              <a:gdLst/>
              <a:ahLst/>
              <a:cxnLst/>
              <a:rect l="l" t="t" r="r" b="b"/>
              <a:pathLst>
                <a:path w="401320" h="228600">
                  <a:moveTo>
                    <a:pt x="0" y="114300"/>
                  </a:moveTo>
                  <a:lnTo>
                    <a:pt x="38648" y="46798"/>
                  </a:lnTo>
                  <a:lnTo>
                    <a:pt x="82021" y="22055"/>
                  </a:lnTo>
                  <a:lnTo>
                    <a:pt x="137038" y="5827"/>
                  </a:lnTo>
                  <a:lnTo>
                    <a:pt x="200405" y="0"/>
                  </a:lnTo>
                  <a:lnTo>
                    <a:pt x="263773" y="5827"/>
                  </a:lnTo>
                  <a:lnTo>
                    <a:pt x="318790" y="22055"/>
                  </a:lnTo>
                  <a:lnTo>
                    <a:pt x="362163" y="46798"/>
                  </a:lnTo>
                  <a:lnTo>
                    <a:pt x="390601" y="78175"/>
                  </a:lnTo>
                  <a:lnTo>
                    <a:pt x="400812" y="114300"/>
                  </a:lnTo>
                  <a:lnTo>
                    <a:pt x="390601" y="150424"/>
                  </a:lnTo>
                  <a:lnTo>
                    <a:pt x="362163" y="181801"/>
                  </a:lnTo>
                  <a:lnTo>
                    <a:pt x="318790" y="206544"/>
                  </a:lnTo>
                  <a:lnTo>
                    <a:pt x="263773" y="222772"/>
                  </a:lnTo>
                  <a:lnTo>
                    <a:pt x="200405" y="228600"/>
                  </a:lnTo>
                  <a:lnTo>
                    <a:pt x="137038" y="222772"/>
                  </a:lnTo>
                  <a:lnTo>
                    <a:pt x="82021" y="206544"/>
                  </a:lnTo>
                  <a:lnTo>
                    <a:pt x="38648" y="181801"/>
                  </a:lnTo>
                  <a:lnTo>
                    <a:pt x="10210" y="150424"/>
                  </a:lnTo>
                  <a:lnTo>
                    <a:pt x="0" y="11430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733800" y="2971800"/>
              <a:ext cx="401320" cy="228600"/>
            </a:xfrm>
            <a:custGeom>
              <a:avLst/>
              <a:gdLst/>
              <a:ahLst/>
              <a:cxnLst/>
              <a:rect l="l" t="t" r="r" b="b"/>
              <a:pathLst>
                <a:path w="401320" h="228600">
                  <a:moveTo>
                    <a:pt x="200405" y="0"/>
                  </a:moveTo>
                  <a:lnTo>
                    <a:pt x="137038" y="5827"/>
                  </a:lnTo>
                  <a:lnTo>
                    <a:pt x="82021" y="22055"/>
                  </a:lnTo>
                  <a:lnTo>
                    <a:pt x="38648" y="46798"/>
                  </a:lnTo>
                  <a:lnTo>
                    <a:pt x="10210" y="78175"/>
                  </a:lnTo>
                  <a:lnTo>
                    <a:pt x="0" y="114300"/>
                  </a:lnTo>
                  <a:lnTo>
                    <a:pt x="10210" y="150424"/>
                  </a:lnTo>
                  <a:lnTo>
                    <a:pt x="38648" y="181801"/>
                  </a:lnTo>
                  <a:lnTo>
                    <a:pt x="82021" y="206544"/>
                  </a:lnTo>
                  <a:lnTo>
                    <a:pt x="137038" y="222772"/>
                  </a:lnTo>
                  <a:lnTo>
                    <a:pt x="200405" y="228600"/>
                  </a:lnTo>
                  <a:lnTo>
                    <a:pt x="263773" y="222772"/>
                  </a:lnTo>
                  <a:lnTo>
                    <a:pt x="318790" y="206544"/>
                  </a:lnTo>
                  <a:lnTo>
                    <a:pt x="362163" y="181801"/>
                  </a:lnTo>
                  <a:lnTo>
                    <a:pt x="390601" y="150424"/>
                  </a:lnTo>
                  <a:lnTo>
                    <a:pt x="400812" y="114300"/>
                  </a:lnTo>
                  <a:lnTo>
                    <a:pt x="390601" y="78175"/>
                  </a:lnTo>
                  <a:lnTo>
                    <a:pt x="362163" y="46798"/>
                  </a:lnTo>
                  <a:lnTo>
                    <a:pt x="318790" y="22055"/>
                  </a:lnTo>
                  <a:lnTo>
                    <a:pt x="263773" y="5827"/>
                  </a:lnTo>
                  <a:lnTo>
                    <a:pt x="200405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33800" y="2971800"/>
              <a:ext cx="401320" cy="228600"/>
            </a:xfrm>
            <a:custGeom>
              <a:avLst/>
              <a:gdLst/>
              <a:ahLst/>
              <a:cxnLst/>
              <a:rect l="l" t="t" r="r" b="b"/>
              <a:pathLst>
                <a:path w="401320" h="228600">
                  <a:moveTo>
                    <a:pt x="0" y="114300"/>
                  </a:moveTo>
                  <a:lnTo>
                    <a:pt x="38648" y="46798"/>
                  </a:lnTo>
                  <a:lnTo>
                    <a:pt x="82021" y="22055"/>
                  </a:lnTo>
                  <a:lnTo>
                    <a:pt x="137038" y="5827"/>
                  </a:lnTo>
                  <a:lnTo>
                    <a:pt x="200405" y="0"/>
                  </a:lnTo>
                  <a:lnTo>
                    <a:pt x="263773" y="5827"/>
                  </a:lnTo>
                  <a:lnTo>
                    <a:pt x="318790" y="22055"/>
                  </a:lnTo>
                  <a:lnTo>
                    <a:pt x="362163" y="46798"/>
                  </a:lnTo>
                  <a:lnTo>
                    <a:pt x="390601" y="78175"/>
                  </a:lnTo>
                  <a:lnTo>
                    <a:pt x="400812" y="114300"/>
                  </a:lnTo>
                  <a:lnTo>
                    <a:pt x="390601" y="150424"/>
                  </a:lnTo>
                  <a:lnTo>
                    <a:pt x="362163" y="181801"/>
                  </a:lnTo>
                  <a:lnTo>
                    <a:pt x="318790" y="206544"/>
                  </a:lnTo>
                  <a:lnTo>
                    <a:pt x="263773" y="222772"/>
                  </a:lnTo>
                  <a:lnTo>
                    <a:pt x="200405" y="228600"/>
                  </a:lnTo>
                  <a:lnTo>
                    <a:pt x="137038" y="222772"/>
                  </a:lnTo>
                  <a:lnTo>
                    <a:pt x="82021" y="206544"/>
                  </a:lnTo>
                  <a:lnTo>
                    <a:pt x="38648" y="181801"/>
                  </a:lnTo>
                  <a:lnTo>
                    <a:pt x="10210" y="150424"/>
                  </a:lnTo>
                  <a:lnTo>
                    <a:pt x="0" y="11430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733800" y="4343400"/>
              <a:ext cx="419100" cy="228600"/>
            </a:xfrm>
            <a:custGeom>
              <a:avLst/>
              <a:gdLst/>
              <a:ahLst/>
              <a:cxnLst/>
              <a:rect l="l" t="t" r="r" b="b"/>
              <a:pathLst>
                <a:path w="419100" h="228600">
                  <a:moveTo>
                    <a:pt x="209550" y="0"/>
                  </a:moveTo>
                  <a:lnTo>
                    <a:pt x="153855" y="4083"/>
                  </a:lnTo>
                  <a:lnTo>
                    <a:pt x="103801" y="15606"/>
                  </a:lnTo>
                  <a:lnTo>
                    <a:pt x="61388" y="33480"/>
                  </a:lnTo>
                  <a:lnTo>
                    <a:pt x="28617" y="56613"/>
                  </a:lnTo>
                  <a:lnTo>
                    <a:pt x="0" y="114300"/>
                  </a:lnTo>
                  <a:lnTo>
                    <a:pt x="7487" y="144682"/>
                  </a:lnTo>
                  <a:lnTo>
                    <a:pt x="61388" y="195119"/>
                  </a:lnTo>
                  <a:lnTo>
                    <a:pt x="103801" y="212993"/>
                  </a:lnTo>
                  <a:lnTo>
                    <a:pt x="153855" y="224516"/>
                  </a:lnTo>
                  <a:lnTo>
                    <a:pt x="209550" y="228600"/>
                  </a:lnTo>
                  <a:lnTo>
                    <a:pt x="265244" y="224516"/>
                  </a:lnTo>
                  <a:lnTo>
                    <a:pt x="315298" y="212993"/>
                  </a:lnTo>
                  <a:lnTo>
                    <a:pt x="357711" y="195119"/>
                  </a:lnTo>
                  <a:lnTo>
                    <a:pt x="390482" y="171986"/>
                  </a:lnTo>
                  <a:lnTo>
                    <a:pt x="419100" y="114300"/>
                  </a:lnTo>
                  <a:lnTo>
                    <a:pt x="411612" y="83917"/>
                  </a:lnTo>
                  <a:lnTo>
                    <a:pt x="357711" y="33480"/>
                  </a:lnTo>
                  <a:lnTo>
                    <a:pt x="315298" y="15606"/>
                  </a:lnTo>
                  <a:lnTo>
                    <a:pt x="265244" y="4083"/>
                  </a:lnTo>
                  <a:lnTo>
                    <a:pt x="20955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733800" y="4343400"/>
              <a:ext cx="419100" cy="228600"/>
            </a:xfrm>
            <a:custGeom>
              <a:avLst/>
              <a:gdLst/>
              <a:ahLst/>
              <a:cxnLst/>
              <a:rect l="l" t="t" r="r" b="b"/>
              <a:pathLst>
                <a:path w="419100" h="228600">
                  <a:moveTo>
                    <a:pt x="0" y="114300"/>
                  </a:moveTo>
                  <a:lnTo>
                    <a:pt x="28617" y="56613"/>
                  </a:lnTo>
                  <a:lnTo>
                    <a:pt x="61388" y="33480"/>
                  </a:lnTo>
                  <a:lnTo>
                    <a:pt x="103801" y="15606"/>
                  </a:lnTo>
                  <a:lnTo>
                    <a:pt x="153855" y="4083"/>
                  </a:lnTo>
                  <a:lnTo>
                    <a:pt x="209550" y="0"/>
                  </a:lnTo>
                  <a:lnTo>
                    <a:pt x="265244" y="4083"/>
                  </a:lnTo>
                  <a:lnTo>
                    <a:pt x="315298" y="15606"/>
                  </a:lnTo>
                  <a:lnTo>
                    <a:pt x="357711" y="33480"/>
                  </a:lnTo>
                  <a:lnTo>
                    <a:pt x="390482" y="56613"/>
                  </a:lnTo>
                  <a:lnTo>
                    <a:pt x="419100" y="114300"/>
                  </a:lnTo>
                  <a:lnTo>
                    <a:pt x="411612" y="144682"/>
                  </a:lnTo>
                  <a:lnTo>
                    <a:pt x="357711" y="195119"/>
                  </a:lnTo>
                  <a:lnTo>
                    <a:pt x="315298" y="212993"/>
                  </a:lnTo>
                  <a:lnTo>
                    <a:pt x="265244" y="224516"/>
                  </a:lnTo>
                  <a:lnTo>
                    <a:pt x="209550" y="228600"/>
                  </a:lnTo>
                  <a:lnTo>
                    <a:pt x="153855" y="224516"/>
                  </a:lnTo>
                  <a:lnTo>
                    <a:pt x="103801" y="212993"/>
                  </a:lnTo>
                  <a:lnTo>
                    <a:pt x="61388" y="195119"/>
                  </a:lnTo>
                  <a:lnTo>
                    <a:pt x="28617" y="171986"/>
                  </a:lnTo>
                  <a:lnTo>
                    <a:pt x="0" y="11430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943600" y="1371599"/>
              <a:ext cx="407034" cy="228600"/>
            </a:xfrm>
            <a:custGeom>
              <a:avLst/>
              <a:gdLst/>
              <a:ahLst/>
              <a:cxnLst/>
              <a:rect l="l" t="t" r="r" b="b"/>
              <a:pathLst>
                <a:path w="407035" h="228600">
                  <a:moveTo>
                    <a:pt x="203453" y="0"/>
                  </a:moveTo>
                  <a:lnTo>
                    <a:pt x="149357" y="4083"/>
                  </a:lnTo>
                  <a:lnTo>
                    <a:pt x="100753" y="15606"/>
                  </a:lnTo>
                  <a:lnTo>
                    <a:pt x="59578" y="33480"/>
                  </a:lnTo>
                  <a:lnTo>
                    <a:pt x="27770" y="56613"/>
                  </a:lnTo>
                  <a:lnTo>
                    <a:pt x="0" y="114300"/>
                  </a:lnTo>
                  <a:lnTo>
                    <a:pt x="7265" y="144682"/>
                  </a:lnTo>
                  <a:lnTo>
                    <a:pt x="59578" y="195119"/>
                  </a:lnTo>
                  <a:lnTo>
                    <a:pt x="100753" y="212993"/>
                  </a:lnTo>
                  <a:lnTo>
                    <a:pt x="149357" y="224516"/>
                  </a:lnTo>
                  <a:lnTo>
                    <a:pt x="203453" y="228600"/>
                  </a:lnTo>
                  <a:lnTo>
                    <a:pt x="257550" y="224516"/>
                  </a:lnTo>
                  <a:lnTo>
                    <a:pt x="306154" y="212993"/>
                  </a:lnTo>
                  <a:lnTo>
                    <a:pt x="347329" y="195119"/>
                  </a:lnTo>
                  <a:lnTo>
                    <a:pt x="379137" y="171986"/>
                  </a:lnTo>
                  <a:lnTo>
                    <a:pt x="406908" y="114300"/>
                  </a:lnTo>
                  <a:lnTo>
                    <a:pt x="399642" y="83917"/>
                  </a:lnTo>
                  <a:lnTo>
                    <a:pt x="347329" y="33480"/>
                  </a:lnTo>
                  <a:lnTo>
                    <a:pt x="306154" y="15606"/>
                  </a:lnTo>
                  <a:lnTo>
                    <a:pt x="257550" y="4083"/>
                  </a:lnTo>
                  <a:lnTo>
                    <a:pt x="203453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943600" y="1371599"/>
              <a:ext cx="407034" cy="228600"/>
            </a:xfrm>
            <a:custGeom>
              <a:avLst/>
              <a:gdLst/>
              <a:ahLst/>
              <a:cxnLst/>
              <a:rect l="l" t="t" r="r" b="b"/>
              <a:pathLst>
                <a:path w="407035" h="228600">
                  <a:moveTo>
                    <a:pt x="0" y="114300"/>
                  </a:moveTo>
                  <a:lnTo>
                    <a:pt x="27770" y="56613"/>
                  </a:lnTo>
                  <a:lnTo>
                    <a:pt x="59578" y="33480"/>
                  </a:lnTo>
                  <a:lnTo>
                    <a:pt x="100753" y="15606"/>
                  </a:lnTo>
                  <a:lnTo>
                    <a:pt x="149357" y="4083"/>
                  </a:lnTo>
                  <a:lnTo>
                    <a:pt x="203453" y="0"/>
                  </a:lnTo>
                  <a:lnTo>
                    <a:pt x="257550" y="4083"/>
                  </a:lnTo>
                  <a:lnTo>
                    <a:pt x="306154" y="15606"/>
                  </a:lnTo>
                  <a:lnTo>
                    <a:pt x="347329" y="33480"/>
                  </a:lnTo>
                  <a:lnTo>
                    <a:pt x="379137" y="56613"/>
                  </a:lnTo>
                  <a:lnTo>
                    <a:pt x="406908" y="114300"/>
                  </a:lnTo>
                  <a:lnTo>
                    <a:pt x="399642" y="144682"/>
                  </a:lnTo>
                  <a:lnTo>
                    <a:pt x="347329" y="195119"/>
                  </a:lnTo>
                  <a:lnTo>
                    <a:pt x="306154" y="212993"/>
                  </a:lnTo>
                  <a:lnTo>
                    <a:pt x="257550" y="224516"/>
                  </a:lnTo>
                  <a:lnTo>
                    <a:pt x="203453" y="228600"/>
                  </a:lnTo>
                  <a:lnTo>
                    <a:pt x="149357" y="224516"/>
                  </a:lnTo>
                  <a:lnTo>
                    <a:pt x="100753" y="212993"/>
                  </a:lnTo>
                  <a:lnTo>
                    <a:pt x="59578" y="195119"/>
                  </a:lnTo>
                  <a:lnTo>
                    <a:pt x="27770" y="171986"/>
                  </a:lnTo>
                  <a:lnTo>
                    <a:pt x="0" y="11430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943600" y="2971800"/>
              <a:ext cx="419100" cy="228600"/>
            </a:xfrm>
            <a:custGeom>
              <a:avLst/>
              <a:gdLst/>
              <a:ahLst/>
              <a:cxnLst/>
              <a:rect l="l" t="t" r="r" b="b"/>
              <a:pathLst>
                <a:path w="419100" h="228600">
                  <a:moveTo>
                    <a:pt x="209550" y="0"/>
                  </a:moveTo>
                  <a:lnTo>
                    <a:pt x="153855" y="4083"/>
                  </a:lnTo>
                  <a:lnTo>
                    <a:pt x="103801" y="15606"/>
                  </a:lnTo>
                  <a:lnTo>
                    <a:pt x="61388" y="33480"/>
                  </a:lnTo>
                  <a:lnTo>
                    <a:pt x="28617" y="56613"/>
                  </a:lnTo>
                  <a:lnTo>
                    <a:pt x="0" y="114300"/>
                  </a:lnTo>
                  <a:lnTo>
                    <a:pt x="7487" y="144682"/>
                  </a:lnTo>
                  <a:lnTo>
                    <a:pt x="61388" y="195119"/>
                  </a:lnTo>
                  <a:lnTo>
                    <a:pt x="103801" y="212993"/>
                  </a:lnTo>
                  <a:lnTo>
                    <a:pt x="153855" y="224516"/>
                  </a:lnTo>
                  <a:lnTo>
                    <a:pt x="209550" y="228600"/>
                  </a:lnTo>
                  <a:lnTo>
                    <a:pt x="265244" y="224516"/>
                  </a:lnTo>
                  <a:lnTo>
                    <a:pt x="315298" y="212993"/>
                  </a:lnTo>
                  <a:lnTo>
                    <a:pt x="357711" y="195119"/>
                  </a:lnTo>
                  <a:lnTo>
                    <a:pt x="390482" y="171986"/>
                  </a:lnTo>
                  <a:lnTo>
                    <a:pt x="419100" y="114300"/>
                  </a:lnTo>
                  <a:lnTo>
                    <a:pt x="411612" y="83917"/>
                  </a:lnTo>
                  <a:lnTo>
                    <a:pt x="357711" y="33480"/>
                  </a:lnTo>
                  <a:lnTo>
                    <a:pt x="315298" y="15606"/>
                  </a:lnTo>
                  <a:lnTo>
                    <a:pt x="265244" y="4083"/>
                  </a:lnTo>
                  <a:lnTo>
                    <a:pt x="20955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943600" y="2971800"/>
              <a:ext cx="419100" cy="228600"/>
            </a:xfrm>
            <a:custGeom>
              <a:avLst/>
              <a:gdLst/>
              <a:ahLst/>
              <a:cxnLst/>
              <a:rect l="l" t="t" r="r" b="b"/>
              <a:pathLst>
                <a:path w="419100" h="228600">
                  <a:moveTo>
                    <a:pt x="0" y="114300"/>
                  </a:moveTo>
                  <a:lnTo>
                    <a:pt x="28617" y="56613"/>
                  </a:lnTo>
                  <a:lnTo>
                    <a:pt x="61388" y="33480"/>
                  </a:lnTo>
                  <a:lnTo>
                    <a:pt x="103801" y="15606"/>
                  </a:lnTo>
                  <a:lnTo>
                    <a:pt x="153855" y="4083"/>
                  </a:lnTo>
                  <a:lnTo>
                    <a:pt x="209550" y="0"/>
                  </a:lnTo>
                  <a:lnTo>
                    <a:pt x="265244" y="4083"/>
                  </a:lnTo>
                  <a:lnTo>
                    <a:pt x="315298" y="15606"/>
                  </a:lnTo>
                  <a:lnTo>
                    <a:pt x="357711" y="33480"/>
                  </a:lnTo>
                  <a:lnTo>
                    <a:pt x="390482" y="56613"/>
                  </a:lnTo>
                  <a:lnTo>
                    <a:pt x="419100" y="114300"/>
                  </a:lnTo>
                  <a:lnTo>
                    <a:pt x="411612" y="144682"/>
                  </a:lnTo>
                  <a:lnTo>
                    <a:pt x="357711" y="195119"/>
                  </a:lnTo>
                  <a:lnTo>
                    <a:pt x="315298" y="212993"/>
                  </a:lnTo>
                  <a:lnTo>
                    <a:pt x="265244" y="224516"/>
                  </a:lnTo>
                  <a:lnTo>
                    <a:pt x="209550" y="228600"/>
                  </a:lnTo>
                  <a:lnTo>
                    <a:pt x="153855" y="224516"/>
                  </a:lnTo>
                  <a:lnTo>
                    <a:pt x="103801" y="212993"/>
                  </a:lnTo>
                  <a:lnTo>
                    <a:pt x="61388" y="195119"/>
                  </a:lnTo>
                  <a:lnTo>
                    <a:pt x="28617" y="171986"/>
                  </a:lnTo>
                  <a:lnTo>
                    <a:pt x="0" y="11430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943600" y="4343400"/>
              <a:ext cx="413384" cy="228600"/>
            </a:xfrm>
            <a:custGeom>
              <a:avLst/>
              <a:gdLst/>
              <a:ahLst/>
              <a:cxnLst/>
              <a:rect l="l" t="t" r="r" b="b"/>
              <a:pathLst>
                <a:path w="413385" h="228600">
                  <a:moveTo>
                    <a:pt x="206501" y="0"/>
                  </a:moveTo>
                  <a:lnTo>
                    <a:pt x="151606" y="4083"/>
                  </a:lnTo>
                  <a:lnTo>
                    <a:pt x="102277" y="15606"/>
                  </a:lnTo>
                  <a:lnTo>
                    <a:pt x="60483" y="33480"/>
                  </a:lnTo>
                  <a:lnTo>
                    <a:pt x="28193" y="56613"/>
                  </a:lnTo>
                  <a:lnTo>
                    <a:pt x="0" y="114300"/>
                  </a:lnTo>
                  <a:lnTo>
                    <a:pt x="7376" y="144682"/>
                  </a:lnTo>
                  <a:lnTo>
                    <a:pt x="60483" y="195119"/>
                  </a:lnTo>
                  <a:lnTo>
                    <a:pt x="102277" y="212993"/>
                  </a:lnTo>
                  <a:lnTo>
                    <a:pt x="151606" y="224516"/>
                  </a:lnTo>
                  <a:lnTo>
                    <a:pt x="206501" y="228600"/>
                  </a:lnTo>
                  <a:lnTo>
                    <a:pt x="261397" y="224516"/>
                  </a:lnTo>
                  <a:lnTo>
                    <a:pt x="310726" y="212993"/>
                  </a:lnTo>
                  <a:lnTo>
                    <a:pt x="352520" y="195119"/>
                  </a:lnTo>
                  <a:lnTo>
                    <a:pt x="384810" y="171986"/>
                  </a:lnTo>
                  <a:lnTo>
                    <a:pt x="413003" y="114300"/>
                  </a:lnTo>
                  <a:lnTo>
                    <a:pt x="405627" y="83917"/>
                  </a:lnTo>
                  <a:lnTo>
                    <a:pt x="352520" y="33480"/>
                  </a:lnTo>
                  <a:lnTo>
                    <a:pt x="310726" y="15606"/>
                  </a:lnTo>
                  <a:lnTo>
                    <a:pt x="261397" y="4083"/>
                  </a:lnTo>
                  <a:lnTo>
                    <a:pt x="206501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943600" y="4343400"/>
              <a:ext cx="413384" cy="228600"/>
            </a:xfrm>
            <a:custGeom>
              <a:avLst/>
              <a:gdLst/>
              <a:ahLst/>
              <a:cxnLst/>
              <a:rect l="l" t="t" r="r" b="b"/>
              <a:pathLst>
                <a:path w="413385" h="228600">
                  <a:moveTo>
                    <a:pt x="0" y="114300"/>
                  </a:moveTo>
                  <a:lnTo>
                    <a:pt x="28193" y="56613"/>
                  </a:lnTo>
                  <a:lnTo>
                    <a:pt x="60483" y="33480"/>
                  </a:lnTo>
                  <a:lnTo>
                    <a:pt x="102277" y="15606"/>
                  </a:lnTo>
                  <a:lnTo>
                    <a:pt x="151606" y="4083"/>
                  </a:lnTo>
                  <a:lnTo>
                    <a:pt x="206501" y="0"/>
                  </a:lnTo>
                  <a:lnTo>
                    <a:pt x="261397" y="4083"/>
                  </a:lnTo>
                  <a:lnTo>
                    <a:pt x="310726" y="15606"/>
                  </a:lnTo>
                  <a:lnTo>
                    <a:pt x="352520" y="33480"/>
                  </a:lnTo>
                  <a:lnTo>
                    <a:pt x="384810" y="56613"/>
                  </a:lnTo>
                  <a:lnTo>
                    <a:pt x="413003" y="114300"/>
                  </a:lnTo>
                  <a:lnTo>
                    <a:pt x="405627" y="144682"/>
                  </a:lnTo>
                  <a:lnTo>
                    <a:pt x="352520" y="195119"/>
                  </a:lnTo>
                  <a:lnTo>
                    <a:pt x="310726" y="212993"/>
                  </a:lnTo>
                  <a:lnTo>
                    <a:pt x="261397" y="224516"/>
                  </a:lnTo>
                  <a:lnTo>
                    <a:pt x="206501" y="228600"/>
                  </a:lnTo>
                  <a:lnTo>
                    <a:pt x="151606" y="224516"/>
                  </a:lnTo>
                  <a:lnTo>
                    <a:pt x="102277" y="212993"/>
                  </a:lnTo>
                  <a:lnTo>
                    <a:pt x="60483" y="195119"/>
                  </a:lnTo>
                  <a:lnTo>
                    <a:pt x="28193" y="171986"/>
                  </a:lnTo>
                  <a:lnTo>
                    <a:pt x="0" y="11430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382000" y="1371599"/>
              <a:ext cx="413384" cy="228600"/>
            </a:xfrm>
            <a:custGeom>
              <a:avLst/>
              <a:gdLst/>
              <a:ahLst/>
              <a:cxnLst/>
              <a:rect l="l" t="t" r="r" b="b"/>
              <a:pathLst>
                <a:path w="413384" h="228600">
                  <a:moveTo>
                    <a:pt x="206501" y="0"/>
                  </a:moveTo>
                  <a:lnTo>
                    <a:pt x="151606" y="4083"/>
                  </a:lnTo>
                  <a:lnTo>
                    <a:pt x="102277" y="15606"/>
                  </a:lnTo>
                  <a:lnTo>
                    <a:pt x="60483" y="33480"/>
                  </a:lnTo>
                  <a:lnTo>
                    <a:pt x="28194" y="56613"/>
                  </a:lnTo>
                  <a:lnTo>
                    <a:pt x="0" y="114300"/>
                  </a:lnTo>
                  <a:lnTo>
                    <a:pt x="7376" y="144682"/>
                  </a:lnTo>
                  <a:lnTo>
                    <a:pt x="60483" y="195119"/>
                  </a:lnTo>
                  <a:lnTo>
                    <a:pt x="102277" y="212993"/>
                  </a:lnTo>
                  <a:lnTo>
                    <a:pt x="151606" y="224516"/>
                  </a:lnTo>
                  <a:lnTo>
                    <a:pt x="206501" y="228600"/>
                  </a:lnTo>
                  <a:lnTo>
                    <a:pt x="261397" y="224516"/>
                  </a:lnTo>
                  <a:lnTo>
                    <a:pt x="310726" y="212993"/>
                  </a:lnTo>
                  <a:lnTo>
                    <a:pt x="352520" y="195119"/>
                  </a:lnTo>
                  <a:lnTo>
                    <a:pt x="384809" y="171986"/>
                  </a:lnTo>
                  <a:lnTo>
                    <a:pt x="413003" y="114300"/>
                  </a:lnTo>
                  <a:lnTo>
                    <a:pt x="405627" y="83917"/>
                  </a:lnTo>
                  <a:lnTo>
                    <a:pt x="352520" y="33480"/>
                  </a:lnTo>
                  <a:lnTo>
                    <a:pt x="310726" y="15606"/>
                  </a:lnTo>
                  <a:lnTo>
                    <a:pt x="261397" y="4083"/>
                  </a:lnTo>
                  <a:lnTo>
                    <a:pt x="206501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382000" y="1371599"/>
              <a:ext cx="413384" cy="228600"/>
            </a:xfrm>
            <a:custGeom>
              <a:avLst/>
              <a:gdLst/>
              <a:ahLst/>
              <a:cxnLst/>
              <a:rect l="l" t="t" r="r" b="b"/>
              <a:pathLst>
                <a:path w="413384" h="228600">
                  <a:moveTo>
                    <a:pt x="0" y="114300"/>
                  </a:moveTo>
                  <a:lnTo>
                    <a:pt x="28194" y="56613"/>
                  </a:lnTo>
                  <a:lnTo>
                    <a:pt x="60483" y="33480"/>
                  </a:lnTo>
                  <a:lnTo>
                    <a:pt x="102277" y="15606"/>
                  </a:lnTo>
                  <a:lnTo>
                    <a:pt x="151606" y="4083"/>
                  </a:lnTo>
                  <a:lnTo>
                    <a:pt x="206501" y="0"/>
                  </a:lnTo>
                  <a:lnTo>
                    <a:pt x="261397" y="4083"/>
                  </a:lnTo>
                  <a:lnTo>
                    <a:pt x="310726" y="15606"/>
                  </a:lnTo>
                  <a:lnTo>
                    <a:pt x="352520" y="33480"/>
                  </a:lnTo>
                  <a:lnTo>
                    <a:pt x="384810" y="56613"/>
                  </a:lnTo>
                  <a:lnTo>
                    <a:pt x="413003" y="114300"/>
                  </a:lnTo>
                  <a:lnTo>
                    <a:pt x="405627" y="144682"/>
                  </a:lnTo>
                  <a:lnTo>
                    <a:pt x="352520" y="195119"/>
                  </a:lnTo>
                  <a:lnTo>
                    <a:pt x="310726" y="212993"/>
                  </a:lnTo>
                  <a:lnTo>
                    <a:pt x="261397" y="224516"/>
                  </a:lnTo>
                  <a:lnTo>
                    <a:pt x="206501" y="228600"/>
                  </a:lnTo>
                  <a:lnTo>
                    <a:pt x="151606" y="224516"/>
                  </a:lnTo>
                  <a:lnTo>
                    <a:pt x="102277" y="212993"/>
                  </a:lnTo>
                  <a:lnTo>
                    <a:pt x="60483" y="195119"/>
                  </a:lnTo>
                  <a:lnTo>
                    <a:pt x="28193" y="171986"/>
                  </a:lnTo>
                  <a:lnTo>
                    <a:pt x="0" y="11430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382000" y="2971800"/>
              <a:ext cx="401320" cy="228600"/>
            </a:xfrm>
            <a:custGeom>
              <a:avLst/>
              <a:gdLst/>
              <a:ahLst/>
              <a:cxnLst/>
              <a:rect l="l" t="t" r="r" b="b"/>
              <a:pathLst>
                <a:path w="401320" h="228600">
                  <a:moveTo>
                    <a:pt x="200405" y="0"/>
                  </a:moveTo>
                  <a:lnTo>
                    <a:pt x="137038" y="5827"/>
                  </a:lnTo>
                  <a:lnTo>
                    <a:pt x="82021" y="22055"/>
                  </a:lnTo>
                  <a:lnTo>
                    <a:pt x="38648" y="46798"/>
                  </a:lnTo>
                  <a:lnTo>
                    <a:pt x="10210" y="78175"/>
                  </a:lnTo>
                  <a:lnTo>
                    <a:pt x="0" y="114300"/>
                  </a:lnTo>
                  <a:lnTo>
                    <a:pt x="10210" y="150424"/>
                  </a:lnTo>
                  <a:lnTo>
                    <a:pt x="38648" y="181801"/>
                  </a:lnTo>
                  <a:lnTo>
                    <a:pt x="82021" y="206544"/>
                  </a:lnTo>
                  <a:lnTo>
                    <a:pt x="137038" y="222772"/>
                  </a:lnTo>
                  <a:lnTo>
                    <a:pt x="200405" y="228600"/>
                  </a:lnTo>
                  <a:lnTo>
                    <a:pt x="263773" y="222772"/>
                  </a:lnTo>
                  <a:lnTo>
                    <a:pt x="318790" y="206544"/>
                  </a:lnTo>
                  <a:lnTo>
                    <a:pt x="362163" y="181801"/>
                  </a:lnTo>
                  <a:lnTo>
                    <a:pt x="390601" y="150424"/>
                  </a:lnTo>
                  <a:lnTo>
                    <a:pt x="400811" y="114300"/>
                  </a:lnTo>
                  <a:lnTo>
                    <a:pt x="390601" y="78175"/>
                  </a:lnTo>
                  <a:lnTo>
                    <a:pt x="362163" y="46798"/>
                  </a:lnTo>
                  <a:lnTo>
                    <a:pt x="318790" y="22055"/>
                  </a:lnTo>
                  <a:lnTo>
                    <a:pt x="263773" y="5827"/>
                  </a:lnTo>
                  <a:lnTo>
                    <a:pt x="200405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382000" y="2971800"/>
              <a:ext cx="401320" cy="228600"/>
            </a:xfrm>
            <a:custGeom>
              <a:avLst/>
              <a:gdLst/>
              <a:ahLst/>
              <a:cxnLst/>
              <a:rect l="l" t="t" r="r" b="b"/>
              <a:pathLst>
                <a:path w="401320" h="228600">
                  <a:moveTo>
                    <a:pt x="0" y="114300"/>
                  </a:moveTo>
                  <a:lnTo>
                    <a:pt x="38648" y="46798"/>
                  </a:lnTo>
                  <a:lnTo>
                    <a:pt x="82021" y="22055"/>
                  </a:lnTo>
                  <a:lnTo>
                    <a:pt x="137038" y="5827"/>
                  </a:lnTo>
                  <a:lnTo>
                    <a:pt x="200405" y="0"/>
                  </a:lnTo>
                  <a:lnTo>
                    <a:pt x="263773" y="5827"/>
                  </a:lnTo>
                  <a:lnTo>
                    <a:pt x="318790" y="22055"/>
                  </a:lnTo>
                  <a:lnTo>
                    <a:pt x="362163" y="46798"/>
                  </a:lnTo>
                  <a:lnTo>
                    <a:pt x="390601" y="78175"/>
                  </a:lnTo>
                  <a:lnTo>
                    <a:pt x="400811" y="114300"/>
                  </a:lnTo>
                  <a:lnTo>
                    <a:pt x="390601" y="150424"/>
                  </a:lnTo>
                  <a:lnTo>
                    <a:pt x="362163" y="181801"/>
                  </a:lnTo>
                  <a:lnTo>
                    <a:pt x="318790" y="206544"/>
                  </a:lnTo>
                  <a:lnTo>
                    <a:pt x="263773" y="222772"/>
                  </a:lnTo>
                  <a:lnTo>
                    <a:pt x="200405" y="228600"/>
                  </a:lnTo>
                  <a:lnTo>
                    <a:pt x="137038" y="222772"/>
                  </a:lnTo>
                  <a:lnTo>
                    <a:pt x="82021" y="206544"/>
                  </a:lnTo>
                  <a:lnTo>
                    <a:pt x="38648" y="181801"/>
                  </a:lnTo>
                  <a:lnTo>
                    <a:pt x="10210" y="150424"/>
                  </a:lnTo>
                  <a:lnTo>
                    <a:pt x="0" y="11430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382000" y="4343400"/>
              <a:ext cx="407034" cy="228600"/>
            </a:xfrm>
            <a:custGeom>
              <a:avLst/>
              <a:gdLst/>
              <a:ahLst/>
              <a:cxnLst/>
              <a:rect l="l" t="t" r="r" b="b"/>
              <a:pathLst>
                <a:path w="407034" h="228600">
                  <a:moveTo>
                    <a:pt x="203453" y="0"/>
                  </a:moveTo>
                  <a:lnTo>
                    <a:pt x="149357" y="4083"/>
                  </a:lnTo>
                  <a:lnTo>
                    <a:pt x="100753" y="15606"/>
                  </a:lnTo>
                  <a:lnTo>
                    <a:pt x="59578" y="33480"/>
                  </a:lnTo>
                  <a:lnTo>
                    <a:pt x="27770" y="56613"/>
                  </a:lnTo>
                  <a:lnTo>
                    <a:pt x="0" y="114300"/>
                  </a:lnTo>
                  <a:lnTo>
                    <a:pt x="7265" y="144682"/>
                  </a:lnTo>
                  <a:lnTo>
                    <a:pt x="59578" y="195119"/>
                  </a:lnTo>
                  <a:lnTo>
                    <a:pt x="100753" y="212993"/>
                  </a:lnTo>
                  <a:lnTo>
                    <a:pt x="149357" y="224516"/>
                  </a:lnTo>
                  <a:lnTo>
                    <a:pt x="203453" y="228600"/>
                  </a:lnTo>
                  <a:lnTo>
                    <a:pt x="257550" y="224516"/>
                  </a:lnTo>
                  <a:lnTo>
                    <a:pt x="306154" y="212993"/>
                  </a:lnTo>
                  <a:lnTo>
                    <a:pt x="347329" y="195119"/>
                  </a:lnTo>
                  <a:lnTo>
                    <a:pt x="379137" y="171986"/>
                  </a:lnTo>
                  <a:lnTo>
                    <a:pt x="406907" y="114300"/>
                  </a:lnTo>
                  <a:lnTo>
                    <a:pt x="399642" y="83917"/>
                  </a:lnTo>
                  <a:lnTo>
                    <a:pt x="347329" y="33480"/>
                  </a:lnTo>
                  <a:lnTo>
                    <a:pt x="306154" y="15606"/>
                  </a:lnTo>
                  <a:lnTo>
                    <a:pt x="257550" y="4083"/>
                  </a:lnTo>
                  <a:lnTo>
                    <a:pt x="203453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382000" y="4343400"/>
              <a:ext cx="407034" cy="228600"/>
            </a:xfrm>
            <a:custGeom>
              <a:avLst/>
              <a:gdLst/>
              <a:ahLst/>
              <a:cxnLst/>
              <a:rect l="l" t="t" r="r" b="b"/>
              <a:pathLst>
                <a:path w="407034" h="228600">
                  <a:moveTo>
                    <a:pt x="0" y="114300"/>
                  </a:moveTo>
                  <a:lnTo>
                    <a:pt x="27770" y="56613"/>
                  </a:lnTo>
                  <a:lnTo>
                    <a:pt x="59578" y="33480"/>
                  </a:lnTo>
                  <a:lnTo>
                    <a:pt x="100753" y="15606"/>
                  </a:lnTo>
                  <a:lnTo>
                    <a:pt x="149357" y="4083"/>
                  </a:lnTo>
                  <a:lnTo>
                    <a:pt x="203453" y="0"/>
                  </a:lnTo>
                  <a:lnTo>
                    <a:pt x="257550" y="4083"/>
                  </a:lnTo>
                  <a:lnTo>
                    <a:pt x="306154" y="15606"/>
                  </a:lnTo>
                  <a:lnTo>
                    <a:pt x="347329" y="33480"/>
                  </a:lnTo>
                  <a:lnTo>
                    <a:pt x="379137" y="56613"/>
                  </a:lnTo>
                  <a:lnTo>
                    <a:pt x="406907" y="114300"/>
                  </a:lnTo>
                  <a:lnTo>
                    <a:pt x="399642" y="144682"/>
                  </a:lnTo>
                  <a:lnTo>
                    <a:pt x="347329" y="195119"/>
                  </a:lnTo>
                  <a:lnTo>
                    <a:pt x="306154" y="212993"/>
                  </a:lnTo>
                  <a:lnTo>
                    <a:pt x="257550" y="224516"/>
                  </a:lnTo>
                  <a:lnTo>
                    <a:pt x="203453" y="228600"/>
                  </a:lnTo>
                  <a:lnTo>
                    <a:pt x="149357" y="224516"/>
                  </a:lnTo>
                  <a:lnTo>
                    <a:pt x="100753" y="212993"/>
                  </a:lnTo>
                  <a:lnTo>
                    <a:pt x="59578" y="195119"/>
                  </a:lnTo>
                  <a:lnTo>
                    <a:pt x="27770" y="171986"/>
                  </a:lnTo>
                  <a:lnTo>
                    <a:pt x="0" y="11430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42" name="object 42"/>
          <p:cNvGraphicFramePr>
            <a:graphicFrameLocks noGrp="1"/>
          </p:cNvGraphicFramePr>
          <p:nvPr/>
        </p:nvGraphicFramePr>
        <p:xfrm>
          <a:off x="1924050" y="1281112"/>
          <a:ext cx="6911337" cy="42847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7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5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90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748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b="1" spc="-10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Continuing</a:t>
                      </a:r>
                      <a:r>
                        <a:rPr sz="1000" b="1" spc="-5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investment</a:t>
                      </a:r>
                      <a:endParaRPr sz="1000">
                        <a:latin typeface="Tahoma"/>
                        <a:cs typeface="Tahoma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900" spc="-5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(May be recently</a:t>
                      </a:r>
                      <a:r>
                        <a:rPr sz="900" spc="10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promoted)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i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1/3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207645" marR="120014" indent="-116205">
                        <a:lnSpc>
                          <a:spcPct val="93700"/>
                        </a:lnSpc>
                        <a:spcBef>
                          <a:spcPts val="60"/>
                        </a:spcBef>
                      </a:pPr>
                      <a:r>
                        <a:rPr sz="1000" b="1" spc="-10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High investment, help </a:t>
                      </a:r>
                      <a:r>
                        <a:rPr sz="1000" b="1" spc="-175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impro</a:t>
                      </a:r>
                      <a:r>
                        <a:rPr sz="2100" b="1" i="1" spc="-262" baseline="-25793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00" b="1" spc="-175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2100" b="1" i="1" spc="-262" baseline="-25793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b="1" spc="-175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2100" b="1" i="1" spc="-262" baseline="-25793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  </a:t>
                      </a:r>
                      <a:r>
                        <a:rPr sz="1000" b="1" spc="-10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performance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7645" marR="117475" indent="-116205">
                        <a:lnSpc>
                          <a:spcPct val="96800"/>
                        </a:lnSpc>
                        <a:spcBef>
                          <a:spcPts val="10"/>
                        </a:spcBef>
                        <a:tabLst>
                          <a:tab pos="2064385" algn="l"/>
                        </a:tabLst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H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h inv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nd/o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	</a:t>
                      </a:r>
                      <a:r>
                        <a:rPr sz="2100" b="1" i="1" baseline="-25793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3/3 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promote/give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more 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responsibility</a:t>
                      </a:r>
                      <a:endParaRPr sz="1000">
                        <a:latin typeface="Tahoma"/>
                        <a:cs typeface="Tahoma"/>
                      </a:endParaRPr>
                    </a:p>
                    <a:p>
                      <a:pPr marL="207645" marR="91440" indent="-116205">
                        <a:lnSpc>
                          <a:spcPct val="100000"/>
                        </a:lnSpc>
                        <a:spcBef>
                          <a:spcPts val="220"/>
                        </a:spcBef>
                        <a:buClr>
                          <a:srgbClr val="00233C"/>
                        </a:buClr>
                        <a:buSzPct val="61111"/>
                        <a:buFont typeface="Wingdings"/>
                        <a:buChar char=""/>
                        <a:tabLst>
                          <a:tab pos="208279" algn="l"/>
                        </a:tabLst>
                      </a:pPr>
                      <a:r>
                        <a:rPr sz="900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These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“stars” 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are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ready 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for an assignment  at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 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higher organizational level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–  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challenge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them.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57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00" b="1" spc="-10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Monitor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400" b="1" i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1/2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04139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00" b="1" spc="-10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Continuing</a:t>
                      </a:r>
                      <a:r>
                        <a:rPr sz="1000" b="1" spc="-5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investment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3664" algn="r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400" b="1" i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2/2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04139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6375" marR="123189" indent="-114300">
                        <a:lnSpc>
                          <a:spcPct val="93700"/>
                        </a:lnSpc>
                        <a:spcBef>
                          <a:spcPts val="65"/>
                        </a:spcBef>
                      </a:pPr>
                      <a:r>
                        <a:rPr sz="1000" b="1" spc="-10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High investment, </a:t>
                      </a:r>
                      <a:r>
                        <a:rPr sz="1000" b="1" spc="-5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accelerate </a:t>
                      </a:r>
                      <a:r>
                        <a:rPr sz="1000" b="1" spc="-110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ski</a:t>
                      </a:r>
                      <a:r>
                        <a:rPr sz="2100" b="1" i="1" spc="-165" baseline="-337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000" b="1" spc="-110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ll</a:t>
                      </a:r>
                      <a:r>
                        <a:rPr sz="2100" b="1" i="1" spc="-165" baseline="-337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/2  </a:t>
                      </a:r>
                      <a:r>
                        <a:rPr sz="1000" b="1" spc="-10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development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4201">
                <a:tc gridSpan="2">
                  <a:txBody>
                    <a:bodyPr/>
                    <a:lstStyle/>
                    <a:p>
                      <a:pPr marL="91440">
                        <a:lnSpc>
                          <a:spcPts val="1060"/>
                        </a:lnSpc>
                        <a:spcBef>
                          <a:spcPts val="36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Monitor</a:t>
                      </a:r>
                      <a:endParaRPr sz="1000">
                        <a:latin typeface="Tahoma"/>
                        <a:cs typeface="Tahoma"/>
                      </a:endParaRPr>
                    </a:p>
                    <a:p>
                      <a:pPr marL="205740" indent="-114935">
                        <a:lnSpc>
                          <a:spcPts val="1490"/>
                        </a:lnSpc>
                        <a:buClr>
                          <a:srgbClr val="00233C"/>
                        </a:buClr>
                        <a:buSzPct val="61111"/>
                        <a:buFont typeface="Wingdings"/>
                        <a:buChar char=""/>
                        <a:tabLst>
                          <a:tab pos="206375" algn="l"/>
                          <a:tab pos="1889760" algn="l"/>
                        </a:tabLst>
                      </a:pPr>
                      <a:r>
                        <a:rPr sz="900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Need 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4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demand</a:t>
                      </a:r>
                      <a:r>
                        <a:rPr sz="900" spc="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performance	</a:t>
                      </a:r>
                      <a:r>
                        <a:rPr sz="2100" b="1" i="1" baseline="13888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1/1</a:t>
                      </a:r>
                      <a:endParaRPr sz="2100" baseline="13888">
                        <a:latin typeface="Arial"/>
                        <a:cs typeface="Arial"/>
                      </a:endParaRPr>
                    </a:p>
                    <a:p>
                      <a:pPr marL="205740">
                        <a:lnSpc>
                          <a:spcPts val="1030"/>
                        </a:lnSpc>
                      </a:pPr>
                      <a:r>
                        <a:rPr sz="900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improvements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05740" marR="87630" indent="-114300">
                        <a:lnSpc>
                          <a:spcPct val="100000"/>
                        </a:lnSpc>
                        <a:spcBef>
                          <a:spcPts val="215"/>
                        </a:spcBef>
                        <a:buClr>
                          <a:srgbClr val="00233C"/>
                        </a:buClr>
                        <a:buSzPct val="61111"/>
                        <a:buFont typeface="Wingdings"/>
                        <a:buChar char=""/>
                        <a:tabLst>
                          <a:tab pos="206375" algn="l"/>
                        </a:tabLst>
                      </a:pPr>
                      <a:r>
                        <a:rPr sz="900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May be in wrong job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or 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at wrong level.  Consider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reassignment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00" b="1" spc="-10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Continuing investment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7475" algn="r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400" b="1" i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2/1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20014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000"/>
                        </a:lnSpc>
                        <a:spcBef>
                          <a:spcPts val="360"/>
                        </a:spcBef>
                      </a:pPr>
                      <a:r>
                        <a:rPr sz="1000" b="1" spc="-5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Minimal investment </a:t>
                      </a:r>
                      <a:r>
                        <a:rPr sz="1000" b="1" spc="-10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but</a:t>
                      </a:r>
                      <a:r>
                        <a:rPr sz="1000" b="1" spc="10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continue</a:t>
                      </a:r>
                      <a:endParaRPr sz="1000">
                        <a:latin typeface="Tahoma"/>
                        <a:cs typeface="Tahoma"/>
                      </a:endParaRPr>
                    </a:p>
                    <a:p>
                      <a:pPr marL="206375">
                        <a:lnSpc>
                          <a:spcPts val="1480"/>
                        </a:lnSpc>
                        <a:tabLst>
                          <a:tab pos="2062480" algn="l"/>
                        </a:tabLst>
                      </a:pPr>
                      <a:r>
                        <a:rPr sz="1000" b="1" spc="-10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to </a:t>
                      </a:r>
                      <a:r>
                        <a:rPr sz="1000" b="1" spc="-5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reward,</a:t>
                      </a:r>
                      <a:r>
                        <a:rPr sz="1000" b="1" spc="20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233C"/>
                          </a:solidFill>
                          <a:latin typeface="Tahoma"/>
                          <a:cs typeface="Tahoma"/>
                        </a:rPr>
                        <a:t>retain	</a:t>
                      </a:r>
                      <a:r>
                        <a:rPr sz="2100" b="1" i="1" baseline="793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3/1</a:t>
                      </a:r>
                      <a:endParaRPr sz="2100" baseline="7936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3" name="object 43"/>
          <p:cNvSpPr txBox="1"/>
          <p:nvPr/>
        </p:nvSpPr>
        <p:spPr>
          <a:xfrm>
            <a:off x="4389882" y="5986068"/>
            <a:ext cx="1966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Past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Performance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05778" y="2578953"/>
            <a:ext cx="281305" cy="18554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Growth</a:t>
            </a:r>
            <a:r>
              <a:rPr sz="18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Potential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0442" y="1741678"/>
            <a:ext cx="7043420" cy="2083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Competencies represent the language of performance. They can  articulate both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expected outcomes </a:t>
            </a:r>
            <a:r>
              <a:rPr sz="1800" dirty="0">
                <a:latin typeface="Arial"/>
                <a:cs typeface="Arial"/>
              </a:rPr>
              <a:t>from </a:t>
            </a:r>
            <a:r>
              <a:rPr sz="1800" spc="-5" dirty="0">
                <a:latin typeface="Arial"/>
                <a:cs typeface="Arial"/>
              </a:rPr>
              <a:t>an </a:t>
            </a:r>
            <a:r>
              <a:rPr sz="1800" spc="-10" dirty="0">
                <a:latin typeface="Arial"/>
                <a:cs typeface="Arial"/>
              </a:rPr>
              <a:t>individual’s efforts and  </a:t>
            </a:r>
            <a:r>
              <a:rPr sz="1800" spc="-5" dirty="0">
                <a:latin typeface="Arial"/>
                <a:cs typeface="Arial"/>
              </a:rPr>
              <a:t>the manner in </a:t>
            </a:r>
            <a:r>
              <a:rPr sz="1800" spc="-15" dirty="0">
                <a:latin typeface="Arial"/>
                <a:cs typeface="Arial"/>
              </a:rPr>
              <a:t>which </a:t>
            </a:r>
            <a:r>
              <a:rPr sz="1800" spc="-5" dirty="0">
                <a:latin typeface="Arial"/>
                <a:cs typeface="Arial"/>
              </a:rPr>
              <a:t>these activities are carried</a:t>
            </a:r>
            <a:r>
              <a:rPr sz="1800" spc="1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out.</a:t>
            </a:r>
            <a:endParaRPr sz="1800" dirty="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1080"/>
              </a:spcBef>
            </a:pPr>
            <a:r>
              <a:rPr sz="1800" spc="-5" dirty="0">
                <a:latin typeface="Arial"/>
                <a:cs typeface="Arial"/>
              </a:rPr>
              <a:t>Because everyone in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organization can learn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speak </a:t>
            </a:r>
            <a:r>
              <a:rPr sz="1800" dirty="0">
                <a:latin typeface="Arial"/>
                <a:cs typeface="Arial"/>
              </a:rPr>
              <a:t>this  </a:t>
            </a:r>
            <a:r>
              <a:rPr sz="1800" spc="-5" dirty="0">
                <a:latin typeface="Arial"/>
                <a:cs typeface="Arial"/>
              </a:rPr>
              <a:t>language, competencies provide a </a:t>
            </a:r>
            <a:r>
              <a:rPr sz="1800" dirty="0">
                <a:latin typeface="Arial"/>
                <a:cs typeface="Arial"/>
              </a:rPr>
              <a:t>common, </a:t>
            </a:r>
            <a:r>
              <a:rPr sz="1800" spc="-5" dirty="0">
                <a:latin typeface="Arial"/>
                <a:cs typeface="Arial"/>
              </a:rPr>
              <a:t>universally understood  means of describing expected performance in </a:t>
            </a:r>
            <a:r>
              <a:rPr sz="1800" dirty="0">
                <a:latin typeface="Arial"/>
                <a:cs typeface="Arial"/>
              </a:rPr>
              <a:t>many </a:t>
            </a:r>
            <a:r>
              <a:rPr sz="1800" spc="-10" dirty="0">
                <a:latin typeface="Arial"/>
                <a:cs typeface="Arial"/>
              </a:rPr>
              <a:t>different  </a:t>
            </a:r>
            <a:r>
              <a:rPr sz="1800" spc="-5" dirty="0">
                <a:latin typeface="Arial"/>
                <a:cs typeface="Arial"/>
              </a:rPr>
              <a:t>contexts.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" y="1113301"/>
            <a:ext cx="82296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40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COMPETENCY </a:t>
            </a:r>
            <a:r>
              <a:rPr lang="en-IN" sz="4000" spc="-2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</a:t>
            </a:r>
            <a:r>
              <a:rPr lang="en-IN" sz="4000" spc="-11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N" sz="4000" spc="-5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PERFORMANCE</a:t>
            </a:r>
            <a:endParaRPr sz="4000" dirty="0">
              <a:solidFill>
                <a:schemeClr val="accent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6800" y="990600"/>
            <a:ext cx="669480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6135" marR="5080" indent="-208407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CBHRM </a:t>
            </a:r>
            <a:r>
              <a:rPr sz="24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 </a:t>
            </a:r>
            <a:r>
              <a:rPr sz="2400" b="1" spc="-1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RECRUITMENT</a:t>
            </a:r>
            <a:r>
              <a:rPr sz="2400" b="1" spc="-65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&amp;  </a:t>
            </a:r>
            <a:r>
              <a:rPr sz="2400" b="1" spc="-1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SELECTION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35940" y="2045334"/>
            <a:ext cx="6852284" cy="3929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7040" indent="-434975">
              <a:lnSpc>
                <a:spcPct val="100000"/>
              </a:lnSpc>
              <a:spcBef>
                <a:spcPts val="100"/>
              </a:spcBef>
              <a:buSzPct val="133333"/>
              <a:buFont typeface="Arial"/>
              <a:buChar char="•"/>
              <a:tabLst>
                <a:tab pos="447040" algn="l"/>
                <a:tab pos="447675" algn="l"/>
              </a:tabLst>
            </a:pPr>
            <a:r>
              <a:rPr sz="2400" spc="-10" dirty="0">
                <a:latin typeface="Carlito"/>
                <a:cs typeface="Carlito"/>
              </a:rPr>
              <a:t>Position </a:t>
            </a:r>
            <a:r>
              <a:rPr sz="2400" spc="-5" dirty="0">
                <a:latin typeface="Carlito"/>
                <a:cs typeface="Carlito"/>
              </a:rPr>
              <a:t>Description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har char="•"/>
            </a:pPr>
            <a:endParaRPr sz="345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rlito"/>
                <a:cs typeface="Carlito"/>
              </a:rPr>
              <a:t>Discussions </a:t>
            </a:r>
            <a:r>
              <a:rPr sz="2400" dirty="0">
                <a:latin typeface="Carlito"/>
                <a:cs typeface="Carlito"/>
              </a:rPr>
              <a:t>with </a:t>
            </a:r>
            <a:r>
              <a:rPr sz="2400" spc="-5" dirty="0">
                <a:latin typeface="Carlito"/>
                <a:cs typeface="Carlito"/>
              </a:rPr>
              <a:t>Dept Heads, </a:t>
            </a:r>
            <a:r>
              <a:rPr sz="2400" spc="-10" dirty="0">
                <a:latin typeface="Carlito"/>
                <a:cs typeface="Carlito"/>
              </a:rPr>
              <a:t>Managers,</a:t>
            </a:r>
            <a:r>
              <a:rPr sz="2400" spc="-3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Supervisors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har char="•"/>
            </a:pPr>
            <a:endParaRPr sz="33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rlito"/>
                <a:cs typeface="Carlito"/>
              </a:rPr>
              <a:t>Incumbents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buChar char="•"/>
            </a:pPr>
            <a:endParaRPr sz="33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0" dirty="0">
                <a:latin typeface="Carlito"/>
                <a:cs typeface="Carlito"/>
              </a:rPr>
              <a:t>Focus </a:t>
            </a:r>
            <a:r>
              <a:rPr sz="2400" spc="-15" dirty="0">
                <a:latin typeface="Carlito"/>
                <a:cs typeface="Carlito"/>
              </a:rPr>
              <a:t>groups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har char="•"/>
            </a:pPr>
            <a:endParaRPr sz="33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0" dirty="0">
                <a:latin typeface="Carlito"/>
                <a:cs typeface="Carlito"/>
              </a:rPr>
              <a:t>Make </a:t>
            </a:r>
            <a:r>
              <a:rPr sz="2400" dirty="0">
                <a:latin typeface="Carlito"/>
                <a:cs typeface="Carlito"/>
              </a:rPr>
              <a:t>a </a:t>
            </a:r>
            <a:r>
              <a:rPr sz="2400" spc="-10" dirty="0">
                <a:latin typeface="Carlito"/>
                <a:cs typeface="Carlito"/>
              </a:rPr>
              <a:t>list </a:t>
            </a:r>
            <a:r>
              <a:rPr sz="2400" dirty="0">
                <a:latin typeface="Carlito"/>
                <a:cs typeface="Carlito"/>
              </a:rPr>
              <a:t>and classify </a:t>
            </a:r>
            <a:r>
              <a:rPr sz="2400" spc="-10" dirty="0">
                <a:latin typeface="Carlito"/>
                <a:cs typeface="Carlito"/>
              </a:rPr>
              <a:t>according </a:t>
            </a:r>
            <a:r>
              <a:rPr sz="2400" spc="-15" dirty="0">
                <a:latin typeface="Carlito"/>
                <a:cs typeface="Carlito"/>
              </a:rPr>
              <a:t>to</a:t>
            </a:r>
            <a:r>
              <a:rPr sz="2400" spc="-45" dirty="0">
                <a:latin typeface="Carlito"/>
                <a:cs typeface="Carlito"/>
              </a:rPr>
              <a:t> </a:t>
            </a:r>
            <a:r>
              <a:rPr sz="2400" spc="-10" dirty="0">
                <a:latin typeface="Carlito"/>
                <a:cs typeface="Carlito"/>
              </a:rPr>
              <a:t>category</a:t>
            </a:r>
            <a:endParaRPr sz="24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71600" y="599243"/>
            <a:ext cx="7206615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42315" marR="5080" indent="-730250" algn="ctr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C00000"/>
                </a:solidFill>
                <a:latin typeface="Arial Black" panose="020B0A04020102020204" pitchFamily="34" charset="0"/>
              </a:rPr>
              <a:t>An </a:t>
            </a:r>
            <a:r>
              <a:rPr sz="2800" b="1" spc="-15" dirty="0">
                <a:solidFill>
                  <a:srgbClr val="C00000"/>
                </a:solidFill>
                <a:latin typeface="Arial Black" panose="020B0A04020102020204" pitchFamily="34" charset="0"/>
              </a:rPr>
              <a:t>Example Competency </a:t>
            </a:r>
            <a:r>
              <a:rPr sz="2800" b="1" spc="-5" dirty="0">
                <a:solidFill>
                  <a:srgbClr val="C00000"/>
                </a:solidFill>
                <a:latin typeface="Arial Black" panose="020B0A04020102020204" pitchFamily="34" charset="0"/>
              </a:rPr>
              <a:t>of</a:t>
            </a:r>
            <a:r>
              <a:rPr lang="en-US" sz="2800" b="1" spc="-5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sz="2800" b="1" spc="-20" dirty="0">
                <a:solidFill>
                  <a:srgbClr val="C00000"/>
                </a:solidFill>
                <a:latin typeface="Arial Black" panose="020B0A04020102020204" pitchFamily="34" charset="0"/>
              </a:rPr>
              <a:t>Programmer</a:t>
            </a:r>
            <a:r>
              <a:rPr sz="2800" b="1" spc="1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sz="2800" b="1" spc="-15" dirty="0">
                <a:solidFill>
                  <a:srgbClr val="C00000"/>
                </a:solidFill>
                <a:latin typeface="Arial Black" panose="020B0A04020102020204" pitchFamily="34" charset="0"/>
              </a:rPr>
              <a:t>Analyst</a:t>
            </a:r>
            <a:endParaRPr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0862" y="1828800"/>
            <a:ext cx="8042275" cy="41678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61594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rlito"/>
                <a:cs typeface="Carlito"/>
              </a:rPr>
              <a:t>Designs applications, </a:t>
            </a:r>
            <a:r>
              <a:rPr sz="2400" spc="-10" dirty="0">
                <a:latin typeface="Carlito"/>
                <a:cs typeface="Carlito"/>
              </a:rPr>
              <a:t>significant </a:t>
            </a:r>
            <a:r>
              <a:rPr sz="2400" spc="-15" dirty="0">
                <a:latin typeface="Carlito"/>
                <a:cs typeface="Carlito"/>
              </a:rPr>
              <a:t>subsystems, </a:t>
            </a:r>
            <a:r>
              <a:rPr sz="2400" spc="-10" dirty="0">
                <a:latin typeface="Carlito"/>
                <a:cs typeface="Carlito"/>
              </a:rPr>
              <a:t>and/or complete  </a:t>
            </a:r>
            <a:r>
              <a:rPr sz="2400" dirty="0">
                <a:latin typeface="Carlito"/>
                <a:cs typeface="Carlito"/>
              </a:rPr>
              <a:t>individual</a:t>
            </a:r>
            <a:r>
              <a:rPr sz="2400" spc="-10" dirty="0">
                <a:latin typeface="Carlito"/>
                <a:cs typeface="Carlito"/>
              </a:rPr>
              <a:t> </a:t>
            </a:r>
            <a:r>
              <a:rPr sz="2400" spc="-15" dirty="0">
                <a:latin typeface="Carlito"/>
                <a:cs typeface="Carlito"/>
              </a:rPr>
              <a:t>programs</a:t>
            </a:r>
            <a:endParaRPr sz="2400" dirty="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rlito"/>
                <a:cs typeface="Carlito"/>
              </a:rPr>
              <a:t>Identifies </a:t>
            </a:r>
            <a:r>
              <a:rPr sz="2400" spc="-10" dirty="0">
                <a:latin typeface="Carlito"/>
                <a:cs typeface="Carlito"/>
              </a:rPr>
              <a:t>alternative </a:t>
            </a:r>
            <a:r>
              <a:rPr sz="2400" spc="-5" dirty="0">
                <a:latin typeface="Carlito"/>
                <a:cs typeface="Carlito"/>
              </a:rPr>
              <a:t>implementations or </a:t>
            </a:r>
            <a:r>
              <a:rPr sz="2400" spc="-15" dirty="0">
                <a:latin typeface="Carlito"/>
                <a:cs typeface="Carlito"/>
              </a:rPr>
              <a:t>strategies </a:t>
            </a:r>
            <a:r>
              <a:rPr sz="2400" dirty="0">
                <a:latin typeface="Carlito"/>
                <a:cs typeface="Carlito"/>
              </a:rPr>
              <a:t>and </a:t>
            </a:r>
            <a:r>
              <a:rPr sz="2400" spc="-5" dirty="0">
                <a:latin typeface="Carlito"/>
                <a:cs typeface="Carlito"/>
              </a:rPr>
              <a:t>weigh  </a:t>
            </a:r>
            <a:r>
              <a:rPr sz="2400" dirty="0">
                <a:latin typeface="Carlito"/>
                <a:cs typeface="Carlito"/>
              </a:rPr>
              <a:t>the impact </a:t>
            </a:r>
            <a:r>
              <a:rPr sz="2400" spc="-5" dirty="0">
                <a:latin typeface="Carlito"/>
                <a:cs typeface="Carlito"/>
              </a:rPr>
              <a:t>of</a:t>
            </a:r>
            <a:r>
              <a:rPr sz="2400" spc="-30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each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0" dirty="0">
                <a:latin typeface="Carlito"/>
                <a:cs typeface="Carlito"/>
              </a:rPr>
              <a:t>Must </a:t>
            </a:r>
            <a:r>
              <a:rPr sz="2400" spc="-5" dirty="0">
                <a:latin typeface="Carlito"/>
                <a:cs typeface="Carlito"/>
              </a:rPr>
              <a:t>be </a:t>
            </a:r>
            <a:r>
              <a:rPr sz="2400" dirty="0">
                <a:latin typeface="Carlito"/>
                <a:cs typeface="Carlito"/>
              </a:rPr>
              <a:t>able </a:t>
            </a:r>
            <a:r>
              <a:rPr sz="2400" spc="-15" dirty="0">
                <a:latin typeface="Carlito"/>
                <a:cs typeface="Carlito"/>
              </a:rPr>
              <a:t>to </a:t>
            </a:r>
            <a:r>
              <a:rPr sz="2400" spc="-10" dirty="0">
                <a:latin typeface="Carlito"/>
                <a:cs typeface="Carlito"/>
              </a:rPr>
              <a:t>work </a:t>
            </a:r>
            <a:r>
              <a:rPr sz="2400" dirty="0">
                <a:latin typeface="Carlito"/>
                <a:cs typeface="Carlito"/>
              </a:rPr>
              <a:t>as a member </a:t>
            </a:r>
            <a:r>
              <a:rPr sz="2400" spc="-5" dirty="0">
                <a:latin typeface="Carlito"/>
                <a:cs typeface="Carlito"/>
              </a:rPr>
              <a:t>of </a:t>
            </a:r>
            <a:r>
              <a:rPr sz="2400" dirty="0">
                <a:latin typeface="Carlito"/>
                <a:cs typeface="Carlito"/>
              </a:rPr>
              <a:t>the</a:t>
            </a:r>
            <a:r>
              <a:rPr sz="2400" spc="-3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team</a:t>
            </a:r>
            <a:endParaRPr sz="2400" dirty="0">
              <a:latin typeface="Carlito"/>
              <a:cs typeface="Carlito"/>
            </a:endParaRPr>
          </a:p>
          <a:p>
            <a:pPr marL="424180" indent="-41148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423545" algn="l"/>
                <a:tab pos="424180" algn="l"/>
              </a:tabLst>
            </a:pPr>
            <a:r>
              <a:rPr sz="2400" dirty="0">
                <a:latin typeface="Carlito"/>
                <a:cs typeface="Carlito"/>
              </a:rPr>
              <a:t>Capable </a:t>
            </a:r>
            <a:r>
              <a:rPr sz="2400" spc="-5" dirty="0">
                <a:latin typeface="Carlito"/>
                <a:cs typeface="Carlito"/>
              </a:rPr>
              <a:t>of learning new </a:t>
            </a:r>
            <a:r>
              <a:rPr sz="2400" dirty="0">
                <a:latin typeface="Carlito"/>
                <a:cs typeface="Carlito"/>
              </a:rPr>
              <a:t>ideas</a:t>
            </a:r>
            <a:r>
              <a:rPr sz="2400" spc="-3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quickly</a:t>
            </a:r>
            <a:r>
              <a:rPr dirty="0"/>
              <a:t>	</a:t>
            </a:r>
            <a:endParaRPr lang="en-US" dirty="0"/>
          </a:p>
          <a:p>
            <a:pPr marL="424180" indent="-41148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423545" algn="l"/>
                <a:tab pos="424180" algn="l"/>
              </a:tabLst>
            </a:pPr>
            <a:r>
              <a:rPr lang="en-US" sz="2400" dirty="0">
                <a:latin typeface="Carlito"/>
              </a:rPr>
              <a:t>A</a:t>
            </a:r>
            <a:r>
              <a:rPr sz="2400" dirty="0">
                <a:latin typeface="Carlito"/>
                <a:cs typeface="Carlito"/>
              </a:rPr>
              <a:t>ble </a:t>
            </a:r>
            <a:r>
              <a:rPr sz="2400" spc="-15" dirty="0">
                <a:latin typeface="Carlito"/>
                <a:cs typeface="Carlito"/>
              </a:rPr>
              <a:t>to </a:t>
            </a:r>
            <a:r>
              <a:rPr sz="2400" spc="-10" dirty="0">
                <a:latin typeface="Carlito"/>
                <a:cs typeface="Carlito"/>
              </a:rPr>
              <a:t>develop software </a:t>
            </a:r>
            <a:r>
              <a:rPr sz="2400" spc="-5" dirty="0">
                <a:latin typeface="Carlito"/>
                <a:cs typeface="Carlito"/>
              </a:rPr>
              <a:t>of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10" dirty="0">
                <a:latin typeface="Carlito"/>
                <a:cs typeface="Carlito"/>
              </a:rPr>
              <a:t>highest </a:t>
            </a:r>
            <a:r>
              <a:rPr sz="2400" spc="-5" dirty="0">
                <a:latin typeface="Carlito"/>
                <a:cs typeface="Carlito"/>
              </a:rPr>
              <a:t>quality </a:t>
            </a:r>
            <a:r>
              <a:rPr sz="2400" dirty="0">
                <a:latin typeface="Carlito"/>
                <a:cs typeface="Carlito"/>
              </a:rPr>
              <a:t>in a </a:t>
            </a:r>
            <a:r>
              <a:rPr sz="2400" spc="-5" dirty="0">
                <a:latin typeface="Carlito"/>
                <a:cs typeface="Carlito"/>
              </a:rPr>
              <a:t>high  </a:t>
            </a:r>
            <a:r>
              <a:rPr sz="2400" spc="-10" dirty="0">
                <a:latin typeface="Carlito"/>
                <a:cs typeface="Carlito"/>
              </a:rPr>
              <a:t>pressure environment </a:t>
            </a:r>
            <a:r>
              <a:rPr sz="2400" dirty="0">
                <a:latin typeface="Carlito"/>
                <a:cs typeface="Carlito"/>
              </a:rPr>
              <a:t>with </a:t>
            </a:r>
            <a:r>
              <a:rPr sz="2400" spc="-5" dirty="0">
                <a:latin typeface="Carlito"/>
                <a:cs typeface="Carlito"/>
              </a:rPr>
              <a:t>other team</a:t>
            </a:r>
            <a:r>
              <a:rPr sz="2400" spc="-2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members</a:t>
            </a:r>
            <a:endParaRPr sz="2400" dirty="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Carlito"/>
                <a:cs typeface="Carlito"/>
              </a:rPr>
              <a:t>Able </a:t>
            </a:r>
            <a:r>
              <a:rPr sz="2400" spc="-15" dirty="0">
                <a:latin typeface="Carlito"/>
                <a:cs typeface="Carlito"/>
              </a:rPr>
              <a:t>to </a:t>
            </a:r>
            <a:r>
              <a:rPr sz="2400" dirty="0">
                <a:latin typeface="Carlito"/>
                <a:cs typeface="Carlito"/>
              </a:rPr>
              <a:t>meet</a:t>
            </a:r>
            <a:r>
              <a:rPr sz="2400" spc="-25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deadlines</a:t>
            </a: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Carlito"/>
                <a:cs typeface="Carlito"/>
              </a:rPr>
              <a:t>Experienced with </a:t>
            </a:r>
            <a:r>
              <a:rPr sz="2400" spc="-10" dirty="0">
                <a:latin typeface="Carlito"/>
                <a:cs typeface="Carlito"/>
              </a:rPr>
              <a:t>complex</a:t>
            </a:r>
            <a:r>
              <a:rPr sz="2400" spc="-35" dirty="0">
                <a:latin typeface="Carlito"/>
                <a:cs typeface="Carlito"/>
              </a:rPr>
              <a:t> </a:t>
            </a:r>
            <a:r>
              <a:rPr sz="2400" spc="-15" dirty="0">
                <a:latin typeface="Carlito"/>
                <a:cs typeface="Carlito"/>
              </a:rPr>
              <a:t>modules/systems</a:t>
            </a:r>
            <a:endParaRPr sz="24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822960" y="3758290"/>
            <a:ext cx="75438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C00000"/>
                </a:solidFill>
                <a:latin typeface="Carlito"/>
                <a:cs typeface="Carlito"/>
              </a:rPr>
              <a:t>COMPETENCY </a:t>
            </a:r>
            <a:r>
              <a:rPr sz="3600" b="1" spc="-10" dirty="0">
                <a:solidFill>
                  <a:srgbClr val="C00000"/>
                </a:solidFill>
                <a:latin typeface="Carlito"/>
                <a:cs typeface="Carlito"/>
              </a:rPr>
              <a:t>BASED</a:t>
            </a:r>
            <a:r>
              <a:rPr sz="3600" b="1" spc="-30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3600" b="1" spc="-10" dirty="0">
                <a:solidFill>
                  <a:srgbClr val="C00000"/>
                </a:solidFill>
                <a:latin typeface="Carlito"/>
                <a:cs typeface="Carlito"/>
              </a:rPr>
              <a:t>INTERVIEW</a:t>
            </a:r>
            <a:endParaRPr sz="3600" b="1" dirty="0">
              <a:solidFill>
                <a:srgbClr val="C00000"/>
              </a:solidFill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0600" y="1212809"/>
            <a:ext cx="8229600" cy="3981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sz="2500" b="1" spc="-15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Conventional</a:t>
            </a:r>
            <a:r>
              <a:rPr sz="2500" b="1" spc="-105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500" b="1" spc="-1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Interview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40" y="1872437"/>
            <a:ext cx="7870825" cy="341632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55600" marR="527050" indent="-342900"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latin typeface="Carlito"/>
                <a:cs typeface="Carlito"/>
              </a:rPr>
              <a:t>Questions </a:t>
            </a:r>
            <a:r>
              <a:rPr sz="2700" spc="-15" dirty="0">
                <a:latin typeface="Carlito"/>
                <a:cs typeface="Carlito"/>
              </a:rPr>
              <a:t>are </a:t>
            </a:r>
            <a:r>
              <a:rPr sz="2700" spc="-5" dirty="0">
                <a:latin typeface="Carlito"/>
                <a:cs typeface="Carlito"/>
              </a:rPr>
              <a:t>not designed </a:t>
            </a:r>
            <a:r>
              <a:rPr sz="2700" spc="-15" dirty="0">
                <a:latin typeface="Carlito"/>
                <a:cs typeface="Carlito"/>
              </a:rPr>
              <a:t>systematically </a:t>
            </a:r>
            <a:r>
              <a:rPr sz="2700" dirty="0">
                <a:latin typeface="Carlito"/>
                <a:cs typeface="Carlito"/>
              </a:rPr>
              <a:t>and </a:t>
            </a:r>
            <a:r>
              <a:rPr sz="2700" spc="-5" dirty="0">
                <a:latin typeface="Carlito"/>
                <a:cs typeface="Carlito"/>
              </a:rPr>
              <a:t>not  </a:t>
            </a:r>
            <a:r>
              <a:rPr sz="2700" spc="-10" dirty="0">
                <a:latin typeface="Carlito"/>
                <a:cs typeface="Carlito"/>
              </a:rPr>
              <a:t>properly</a:t>
            </a:r>
            <a:r>
              <a:rPr sz="2700" spc="-15" dirty="0">
                <a:latin typeface="Carlito"/>
                <a:cs typeface="Carlito"/>
              </a:rPr>
              <a:t> structured</a:t>
            </a:r>
            <a:endParaRPr sz="3150" dirty="0">
              <a:latin typeface="Carlito"/>
              <a:cs typeface="Carlito"/>
            </a:endParaRPr>
          </a:p>
          <a:p>
            <a:pPr marL="355600" marR="488315" indent="-342900"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latin typeface="Carlito"/>
                <a:cs typeface="Carlito"/>
              </a:rPr>
              <a:t>Seldom </a:t>
            </a:r>
            <a:r>
              <a:rPr sz="2700" dirty="0">
                <a:latin typeface="Carlito"/>
                <a:cs typeface="Carlito"/>
              </a:rPr>
              <a:t>equipped with </a:t>
            </a:r>
            <a:r>
              <a:rPr sz="2700" spc="-15" dirty="0">
                <a:latin typeface="Carlito"/>
                <a:cs typeface="Carlito"/>
              </a:rPr>
              <a:t>formal </a:t>
            </a:r>
            <a:r>
              <a:rPr sz="2700" dirty="0">
                <a:latin typeface="Carlito"/>
                <a:cs typeface="Carlito"/>
              </a:rPr>
              <a:t>guidelines </a:t>
            </a:r>
            <a:r>
              <a:rPr sz="2700" spc="-20" dirty="0">
                <a:latin typeface="Carlito"/>
                <a:cs typeface="Carlito"/>
              </a:rPr>
              <a:t>regarding  </a:t>
            </a:r>
            <a:r>
              <a:rPr sz="2700" spc="-25" dirty="0">
                <a:latin typeface="Carlito"/>
                <a:cs typeface="Carlito"/>
              </a:rPr>
              <a:t>system </a:t>
            </a:r>
            <a:r>
              <a:rPr sz="2700" spc="-5" dirty="0">
                <a:latin typeface="Carlito"/>
                <a:cs typeface="Carlito"/>
              </a:rPr>
              <a:t>of </a:t>
            </a:r>
            <a:r>
              <a:rPr sz="2700" spc="-10" dirty="0">
                <a:latin typeface="Carlito"/>
                <a:cs typeface="Carlito"/>
              </a:rPr>
              <a:t>rating/scoring the</a:t>
            </a:r>
            <a:r>
              <a:rPr sz="2700" spc="10" dirty="0">
                <a:latin typeface="Carlito"/>
                <a:cs typeface="Carlito"/>
              </a:rPr>
              <a:t> </a:t>
            </a:r>
            <a:r>
              <a:rPr sz="2700" spc="-5" dirty="0" err="1">
                <a:latin typeface="Carlito"/>
                <a:cs typeface="Carlito"/>
              </a:rPr>
              <a:t>intervie</a:t>
            </a:r>
            <a:r>
              <a:rPr lang="en-IN" sz="2700" spc="-5" dirty="0">
                <a:latin typeface="Carlito"/>
                <a:cs typeface="Carlito"/>
              </a:rPr>
              <a:t>w</a:t>
            </a:r>
            <a:endParaRPr lang="en-IN" sz="3200" dirty="0">
              <a:latin typeface="Carlito"/>
              <a:cs typeface="Carlito"/>
            </a:endParaRPr>
          </a:p>
          <a:p>
            <a:pPr marL="355600" marR="5080" indent="-342900"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dirty="0">
                <a:latin typeface="Carlito"/>
                <a:cs typeface="Carlito"/>
              </a:rPr>
              <a:t>No </a:t>
            </a:r>
            <a:r>
              <a:rPr sz="2700" spc="-15" dirty="0">
                <a:latin typeface="Carlito"/>
                <a:cs typeface="Carlito"/>
              </a:rPr>
              <a:t>standard format, </a:t>
            </a:r>
            <a:r>
              <a:rPr sz="2700" spc="-20" dirty="0">
                <a:latin typeface="Carlito"/>
                <a:cs typeface="Carlito"/>
              </a:rPr>
              <a:t>therefore </a:t>
            </a:r>
            <a:r>
              <a:rPr sz="2700" spc="-15" dirty="0">
                <a:latin typeface="Carlito"/>
                <a:cs typeface="Carlito"/>
              </a:rPr>
              <a:t>process </a:t>
            </a:r>
            <a:r>
              <a:rPr sz="2700" spc="-5" dirty="0">
                <a:latin typeface="Carlito"/>
                <a:cs typeface="Carlito"/>
              </a:rPr>
              <a:t>of interviewing  </a:t>
            </a:r>
            <a:r>
              <a:rPr sz="2700" spc="-10" dirty="0">
                <a:latin typeface="Carlito"/>
                <a:cs typeface="Carlito"/>
              </a:rPr>
              <a:t>can </a:t>
            </a:r>
            <a:r>
              <a:rPr sz="2700" spc="-15" dirty="0">
                <a:latin typeface="Carlito"/>
                <a:cs typeface="Carlito"/>
              </a:rPr>
              <a:t>go </a:t>
            </a:r>
            <a:r>
              <a:rPr sz="2700" dirty="0">
                <a:latin typeface="Carlito"/>
                <a:cs typeface="Carlito"/>
              </a:rPr>
              <a:t>in </a:t>
            </a:r>
            <a:r>
              <a:rPr sz="2700" spc="-15" dirty="0">
                <a:latin typeface="Carlito"/>
                <a:cs typeface="Carlito"/>
              </a:rPr>
              <a:t>any</a:t>
            </a:r>
            <a:r>
              <a:rPr sz="2700" spc="15" dirty="0">
                <a:latin typeface="Carlito"/>
                <a:cs typeface="Carlito"/>
              </a:rPr>
              <a:t> </a:t>
            </a:r>
            <a:r>
              <a:rPr sz="2700" spc="-10" dirty="0">
                <a:latin typeface="Carlito"/>
                <a:cs typeface="Carlito"/>
              </a:rPr>
              <a:t>direction</a:t>
            </a:r>
            <a:endParaRPr sz="2650" dirty="0">
              <a:latin typeface="Carlito"/>
              <a:cs typeface="Carlito"/>
            </a:endParaRPr>
          </a:p>
          <a:p>
            <a:pPr marL="355600" indent="-342900"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latin typeface="Carlito"/>
                <a:cs typeface="Carlito"/>
              </a:rPr>
              <a:t>Low reliability </a:t>
            </a:r>
            <a:r>
              <a:rPr sz="2700" dirty="0">
                <a:latin typeface="Carlito"/>
                <a:cs typeface="Carlito"/>
              </a:rPr>
              <a:t>and</a:t>
            </a:r>
            <a:r>
              <a:rPr sz="2700" spc="-30" dirty="0">
                <a:latin typeface="Carlito"/>
                <a:cs typeface="Carlito"/>
              </a:rPr>
              <a:t> </a:t>
            </a:r>
            <a:r>
              <a:rPr sz="2700" spc="-5" dirty="0">
                <a:latin typeface="Carlito"/>
                <a:cs typeface="Carlito"/>
              </a:rPr>
              <a:t>validity</a:t>
            </a:r>
            <a:endParaRPr sz="2650" dirty="0">
              <a:latin typeface="Carlito"/>
              <a:cs typeface="Carlito"/>
            </a:endParaRPr>
          </a:p>
          <a:p>
            <a:pPr marL="355600" indent="-342900"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latin typeface="Carlito"/>
                <a:cs typeface="Carlito"/>
              </a:rPr>
              <a:t>Susceptible </a:t>
            </a:r>
            <a:r>
              <a:rPr sz="2700" spc="-15" dirty="0">
                <a:latin typeface="Carlito"/>
                <a:cs typeface="Carlito"/>
              </a:rPr>
              <a:t>to </a:t>
            </a:r>
            <a:r>
              <a:rPr sz="2700" spc="-5" dirty="0">
                <a:latin typeface="Carlito"/>
                <a:cs typeface="Carlito"/>
              </a:rPr>
              <a:t>bias </a:t>
            </a:r>
            <a:r>
              <a:rPr sz="2700" dirty="0">
                <a:latin typeface="Carlito"/>
                <a:cs typeface="Carlito"/>
              </a:rPr>
              <a:t>&amp;</a:t>
            </a:r>
            <a:r>
              <a:rPr sz="2700" spc="-15" dirty="0">
                <a:latin typeface="Carlito"/>
                <a:cs typeface="Carlito"/>
              </a:rPr>
              <a:t> </a:t>
            </a:r>
            <a:r>
              <a:rPr sz="2700" spc="-5" dirty="0">
                <a:latin typeface="Carlito"/>
                <a:cs typeface="Carlito"/>
              </a:rPr>
              <a:t>subjectivity</a:t>
            </a:r>
            <a:endParaRPr sz="27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83030" y="683364"/>
            <a:ext cx="6778625" cy="475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spc="-10" dirty="0">
                <a:solidFill>
                  <a:schemeClr val="accent2"/>
                </a:solidFill>
                <a:latin typeface="Arial Black" panose="020B0A04020102020204" pitchFamily="34" charset="0"/>
              </a:rPr>
              <a:t>Competency </a:t>
            </a:r>
            <a:r>
              <a:rPr sz="3000" dirty="0">
                <a:solidFill>
                  <a:schemeClr val="accent2"/>
                </a:solidFill>
                <a:latin typeface="Arial Black" panose="020B0A04020102020204" pitchFamily="34" charset="0"/>
              </a:rPr>
              <a:t>Based</a:t>
            </a:r>
            <a:r>
              <a:rPr sz="3000" spc="-125" dirty="0">
                <a:solidFill>
                  <a:schemeClr val="accent2"/>
                </a:solidFill>
                <a:latin typeface="Arial Black" panose="020B0A04020102020204" pitchFamily="34" charset="0"/>
              </a:rPr>
              <a:t> </a:t>
            </a:r>
            <a:r>
              <a:rPr sz="3000" spc="-10" dirty="0">
                <a:solidFill>
                  <a:schemeClr val="accent2"/>
                </a:solidFill>
                <a:latin typeface="Arial Black" panose="020B0A04020102020204" pitchFamily="34" charset="0"/>
              </a:rPr>
              <a:t>Interview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40" y="1948637"/>
            <a:ext cx="8035290" cy="3611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Carlito"/>
                <a:cs typeface="Carlito"/>
              </a:rPr>
              <a:t>A </a:t>
            </a:r>
            <a:r>
              <a:rPr sz="2400" spc="-10" dirty="0">
                <a:latin typeface="Carlito"/>
                <a:cs typeface="Carlito"/>
              </a:rPr>
              <a:t>behavioural-based </a:t>
            </a:r>
            <a:r>
              <a:rPr sz="2400" spc="-5" dirty="0">
                <a:latin typeface="Carlito"/>
                <a:cs typeface="Carlito"/>
              </a:rPr>
              <a:t>interviewing </a:t>
            </a:r>
            <a:r>
              <a:rPr sz="2400" spc="-10" dirty="0">
                <a:latin typeface="Carlito"/>
                <a:cs typeface="Carlito"/>
              </a:rPr>
              <a:t>process </a:t>
            </a:r>
            <a:r>
              <a:rPr sz="2400" spc="-5" dirty="0">
                <a:latin typeface="Carlito"/>
                <a:cs typeface="Carlito"/>
              </a:rPr>
              <a:t>designed </a:t>
            </a:r>
            <a:r>
              <a:rPr sz="2400" spc="-20" dirty="0">
                <a:latin typeface="Carlito"/>
                <a:cs typeface="Carlito"/>
              </a:rPr>
              <a:t>to </a:t>
            </a:r>
            <a:r>
              <a:rPr sz="2400" spc="-10" dirty="0">
                <a:latin typeface="Carlito"/>
                <a:cs typeface="Carlito"/>
              </a:rPr>
              <a:t>provide  employers </a:t>
            </a:r>
            <a:r>
              <a:rPr sz="2400" dirty="0">
                <a:latin typeface="Carlito"/>
                <a:cs typeface="Carlito"/>
              </a:rPr>
              <a:t>with </a:t>
            </a:r>
            <a:r>
              <a:rPr sz="2400" spc="-5" dirty="0">
                <a:latin typeface="Carlito"/>
                <a:cs typeface="Carlito"/>
              </a:rPr>
              <a:t>specific </a:t>
            </a:r>
            <a:r>
              <a:rPr sz="2400" spc="-15" dirty="0">
                <a:latin typeface="Carlito"/>
                <a:cs typeface="Carlito"/>
              </a:rPr>
              <a:t>data </a:t>
            </a:r>
            <a:r>
              <a:rPr sz="2400" spc="-5" dirty="0">
                <a:latin typeface="Carlito"/>
                <a:cs typeface="Carlito"/>
              </a:rPr>
              <a:t>that </a:t>
            </a:r>
            <a:r>
              <a:rPr sz="2400" spc="-10" dirty="0">
                <a:latin typeface="Carlito"/>
                <a:cs typeface="Carlito"/>
              </a:rPr>
              <a:t>allows </a:t>
            </a:r>
            <a:r>
              <a:rPr sz="2400" dirty="0">
                <a:latin typeface="Carlito"/>
                <a:cs typeface="Carlito"/>
              </a:rPr>
              <a:t>them </a:t>
            </a:r>
            <a:r>
              <a:rPr sz="2400" spc="-15" dirty="0">
                <a:latin typeface="Carlito"/>
                <a:cs typeface="Carlito"/>
              </a:rPr>
              <a:t>to </a:t>
            </a:r>
            <a:r>
              <a:rPr sz="2400" spc="-5" dirty="0">
                <a:latin typeface="Carlito"/>
                <a:cs typeface="Carlito"/>
              </a:rPr>
              <a:t>predict  </a:t>
            </a:r>
            <a:r>
              <a:rPr sz="2400" spc="-10" dirty="0">
                <a:latin typeface="Carlito"/>
                <a:cs typeface="Carlito"/>
              </a:rPr>
              <a:t>future </a:t>
            </a:r>
            <a:r>
              <a:rPr sz="2400" spc="-5" dirty="0">
                <a:latin typeface="Carlito"/>
                <a:cs typeface="Carlito"/>
              </a:rPr>
              <a:t>job </a:t>
            </a:r>
            <a:r>
              <a:rPr sz="2400" spc="-15" dirty="0">
                <a:latin typeface="Carlito"/>
                <a:cs typeface="Carlito"/>
              </a:rPr>
              <a:t>related</a:t>
            </a:r>
            <a:r>
              <a:rPr sz="2400" dirty="0">
                <a:latin typeface="Carlito"/>
                <a:cs typeface="Carlito"/>
              </a:rPr>
              <a:t> </a:t>
            </a:r>
            <a:r>
              <a:rPr sz="2400" spc="-10" dirty="0">
                <a:latin typeface="Carlito"/>
                <a:cs typeface="Carlito"/>
              </a:rPr>
              <a:t>behaviour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3300">
              <a:latin typeface="Carlito"/>
              <a:cs typeface="Carlito"/>
            </a:endParaRPr>
          </a:p>
          <a:p>
            <a:pPr marL="355600" marR="60452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rlito"/>
                <a:cs typeface="Carlito"/>
              </a:rPr>
              <a:t>Questions </a:t>
            </a:r>
            <a:r>
              <a:rPr sz="2400" dirty="0">
                <a:latin typeface="Carlito"/>
                <a:cs typeface="Carlito"/>
              </a:rPr>
              <a:t>will </a:t>
            </a:r>
            <a:r>
              <a:rPr sz="2400" spc="-15" dirty="0">
                <a:latin typeface="Carlito"/>
                <a:cs typeface="Carlito"/>
              </a:rPr>
              <a:t>evolve </a:t>
            </a:r>
            <a:r>
              <a:rPr sz="2400" spc="-10" dirty="0">
                <a:latin typeface="Carlito"/>
                <a:cs typeface="Carlito"/>
              </a:rPr>
              <a:t>around personal </a:t>
            </a:r>
            <a:r>
              <a:rPr sz="2400" spc="-5" dirty="0">
                <a:latin typeface="Carlito"/>
                <a:cs typeface="Carlito"/>
              </a:rPr>
              <a:t>experiences of </a:t>
            </a:r>
            <a:r>
              <a:rPr sz="2400" dirty="0">
                <a:latin typeface="Carlito"/>
                <a:cs typeface="Carlito"/>
              </a:rPr>
              <a:t>the  </a:t>
            </a:r>
            <a:r>
              <a:rPr sz="2400" spc="-10" dirty="0">
                <a:latin typeface="Carlito"/>
                <a:cs typeface="Carlito"/>
              </a:rPr>
              <a:t>applicant </a:t>
            </a:r>
            <a:r>
              <a:rPr sz="2400" dirty="0">
                <a:latin typeface="Carlito"/>
                <a:cs typeface="Carlito"/>
              </a:rPr>
              <a:t>and </a:t>
            </a:r>
            <a:r>
              <a:rPr sz="2400" spc="-10" dirty="0">
                <a:latin typeface="Carlito"/>
                <a:cs typeface="Carlito"/>
              </a:rPr>
              <a:t>practical work </a:t>
            </a:r>
            <a:r>
              <a:rPr sz="2400" spc="-15" dirty="0">
                <a:latin typeface="Carlito"/>
                <a:cs typeface="Carlito"/>
              </a:rPr>
              <a:t>related </a:t>
            </a:r>
            <a:r>
              <a:rPr sz="2400" spc="-5" dirty="0">
                <a:latin typeface="Carlito"/>
                <a:cs typeface="Carlito"/>
              </a:rPr>
              <a:t>questions designed  </a:t>
            </a:r>
            <a:r>
              <a:rPr sz="2400" spc="-10" dirty="0">
                <a:latin typeface="Carlito"/>
                <a:cs typeface="Carlito"/>
              </a:rPr>
              <a:t>around </a:t>
            </a:r>
            <a:r>
              <a:rPr sz="2400" spc="-5" dirty="0">
                <a:latin typeface="Carlito"/>
                <a:cs typeface="Carlito"/>
              </a:rPr>
              <a:t>specific </a:t>
            </a:r>
            <a:r>
              <a:rPr sz="2400" dirty="0">
                <a:latin typeface="Carlito"/>
                <a:cs typeface="Carlito"/>
              </a:rPr>
              <a:t>and </a:t>
            </a:r>
            <a:r>
              <a:rPr sz="2400" spc="-10" dirty="0">
                <a:latin typeface="Carlito"/>
                <a:cs typeface="Carlito"/>
              </a:rPr>
              <a:t>pre-determined</a:t>
            </a:r>
            <a:r>
              <a:rPr sz="2400" spc="5" dirty="0">
                <a:latin typeface="Carlito"/>
                <a:cs typeface="Carlito"/>
              </a:rPr>
              <a:t> </a:t>
            </a:r>
            <a:r>
              <a:rPr sz="2400" spc="-10" dirty="0">
                <a:latin typeface="Carlito"/>
                <a:cs typeface="Carlito"/>
              </a:rPr>
              <a:t>competencies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33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0" dirty="0">
                <a:latin typeface="Carlito"/>
                <a:cs typeface="Carlito"/>
              </a:rPr>
              <a:t>Standard scoring </a:t>
            </a:r>
            <a:r>
              <a:rPr sz="2400" spc="-25" dirty="0">
                <a:latin typeface="Carlito"/>
                <a:cs typeface="Carlito"/>
              </a:rPr>
              <a:t>system </a:t>
            </a:r>
            <a:r>
              <a:rPr sz="2400" dirty="0">
                <a:latin typeface="Carlito"/>
                <a:cs typeface="Carlito"/>
              </a:rPr>
              <a:t>which </a:t>
            </a:r>
            <a:r>
              <a:rPr sz="2400" spc="-25" dirty="0">
                <a:latin typeface="Carlito"/>
                <a:cs typeface="Carlito"/>
              </a:rPr>
              <a:t>refers </a:t>
            </a:r>
            <a:r>
              <a:rPr sz="2400" spc="-15" dirty="0">
                <a:latin typeface="Carlito"/>
                <a:cs typeface="Carlito"/>
              </a:rPr>
              <a:t>to </a:t>
            </a:r>
            <a:r>
              <a:rPr sz="2400" spc="-10" dirty="0">
                <a:latin typeface="Carlito"/>
                <a:cs typeface="Carlito"/>
              </a:rPr>
              <a:t>behaviour</a:t>
            </a:r>
            <a:r>
              <a:rPr sz="2400" spc="15" dirty="0">
                <a:latin typeface="Carlito"/>
                <a:cs typeface="Carlito"/>
              </a:rPr>
              <a:t> </a:t>
            </a:r>
            <a:r>
              <a:rPr sz="2400" spc="-10" dirty="0">
                <a:latin typeface="Carlito"/>
                <a:cs typeface="Carlito"/>
              </a:rPr>
              <a:t>indicator</a:t>
            </a:r>
            <a:endParaRPr sz="24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914400"/>
            <a:ext cx="7315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chemeClr val="accent2"/>
                </a:solidFill>
              </a:rPr>
              <a:t>The </a:t>
            </a:r>
            <a:r>
              <a:rPr sz="3600" b="1" spc="-30" dirty="0">
                <a:solidFill>
                  <a:schemeClr val="accent2"/>
                </a:solidFill>
              </a:rPr>
              <a:t>CBT </a:t>
            </a:r>
            <a:r>
              <a:rPr sz="3600" b="1" spc="-5" dirty="0">
                <a:solidFill>
                  <a:schemeClr val="accent2"/>
                </a:solidFill>
              </a:rPr>
              <a:t>will </a:t>
            </a:r>
            <a:r>
              <a:rPr sz="3600" b="1" dirty="0">
                <a:solidFill>
                  <a:schemeClr val="accent2"/>
                </a:solidFill>
              </a:rPr>
              <a:t>be </a:t>
            </a:r>
            <a:r>
              <a:rPr sz="3600" b="1" spc="-15" dirty="0">
                <a:solidFill>
                  <a:schemeClr val="accent2"/>
                </a:solidFill>
              </a:rPr>
              <a:t>conducted </a:t>
            </a:r>
            <a:r>
              <a:rPr sz="3600" b="1" dirty="0">
                <a:solidFill>
                  <a:schemeClr val="accent2"/>
                </a:solidFill>
              </a:rPr>
              <a:t>as</a:t>
            </a:r>
            <a:r>
              <a:rPr sz="3600" b="1" spc="45" dirty="0">
                <a:solidFill>
                  <a:schemeClr val="accent2"/>
                </a:solidFill>
              </a:rPr>
              <a:t> </a:t>
            </a:r>
            <a:r>
              <a:rPr sz="3600" b="1" spc="-15" dirty="0">
                <a:solidFill>
                  <a:schemeClr val="accent2"/>
                </a:solidFill>
              </a:rPr>
              <a:t>follows…</a:t>
            </a:r>
            <a:endParaRPr sz="3600" b="1" dirty="0">
              <a:solidFill>
                <a:schemeClr val="accent2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2096236"/>
            <a:ext cx="7880350" cy="402526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rlito"/>
                <a:cs typeface="Carlito"/>
              </a:rPr>
              <a:t>Introductions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rlito"/>
                <a:cs typeface="Carlito"/>
              </a:rPr>
              <a:t>Brief discussion of</a:t>
            </a:r>
            <a:r>
              <a:rPr sz="3200" dirty="0">
                <a:latin typeface="Carlito"/>
                <a:cs typeface="Carlito"/>
              </a:rPr>
              <a:t> job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rlito"/>
                <a:cs typeface="Carlito"/>
              </a:rPr>
              <a:t>Competency based</a:t>
            </a:r>
            <a:r>
              <a:rPr sz="3200" spc="5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interviewing</a:t>
            </a:r>
            <a:endParaRPr sz="32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0" dirty="0">
                <a:latin typeface="Carlito"/>
                <a:cs typeface="Carlito"/>
              </a:rPr>
              <a:t>Validation </a:t>
            </a:r>
            <a:r>
              <a:rPr sz="3200" spc="-5" dirty="0">
                <a:latin typeface="Carlito"/>
                <a:cs typeface="Carlito"/>
              </a:rPr>
              <a:t>of technical/functional skills where  necessary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0" dirty="0">
                <a:latin typeface="Carlito"/>
                <a:cs typeface="Carlito"/>
              </a:rPr>
              <a:t>Interviewee’s </a:t>
            </a:r>
            <a:r>
              <a:rPr sz="3200" spc="-5" dirty="0">
                <a:latin typeface="Carlito"/>
                <a:cs typeface="Carlito"/>
              </a:rPr>
              <a:t>opportunity </a:t>
            </a:r>
            <a:r>
              <a:rPr sz="3200" spc="-20" dirty="0">
                <a:latin typeface="Carlito"/>
                <a:cs typeface="Carlito"/>
              </a:rPr>
              <a:t>to </a:t>
            </a:r>
            <a:r>
              <a:rPr sz="3200" dirty="0">
                <a:latin typeface="Carlito"/>
                <a:cs typeface="Carlito"/>
              </a:rPr>
              <a:t>ask</a:t>
            </a:r>
            <a:r>
              <a:rPr sz="3200" spc="50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questions</a:t>
            </a:r>
            <a:endParaRPr sz="32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rlito"/>
                <a:cs typeface="Carlito"/>
              </a:rPr>
              <a:t>Close</a:t>
            </a:r>
            <a:r>
              <a:rPr sz="3200" spc="-10" dirty="0">
                <a:latin typeface="Carlito"/>
                <a:cs typeface="Carlito"/>
              </a:rPr>
              <a:t> </a:t>
            </a:r>
            <a:r>
              <a:rPr sz="3200" dirty="0">
                <a:latin typeface="Carlito"/>
                <a:cs typeface="Carlito"/>
              </a:rPr>
              <a:t>out</a:t>
            </a:r>
            <a:endParaRPr sz="3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10764" y="683364"/>
            <a:ext cx="4522470" cy="475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spc="-5" dirty="0">
                <a:solidFill>
                  <a:schemeClr val="accent2"/>
                </a:solidFill>
                <a:latin typeface="Arial Black" panose="020B0A04020102020204" pitchFamily="34" charset="0"/>
              </a:rPr>
              <a:t>The </a:t>
            </a:r>
            <a:r>
              <a:rPr sz="3000" spc="-100" dirty="0">
                <a:solidFill>
                  <a:schemeClr val="accent2"/>
                </a:solidFill>
                <a:latin typeface="Arial Black" panose="020B0A04020102020204" pitchFamily="34" charset="0"/>
              </a:rPr>
              <a:t>STAR</a:t>
            </a:r>
            <a:r>
              <a:rPr sz="3000" spc="-65" dirty="0">
                <a:solidFill>
                  <a:schemeClr val="accent2"/>
                </a:solidFill>
                <a:latin typeface="Arial Black" panose="020B0A04020102020204" pitchFamily="34" charset="0"/>
              </a:rPr>
              <a:t> </a:t>
            </a:r>
            <a:r>
              <a:rPr sz="3000" spc="-10" dirty="0">
                <a:solidFill>
                  <a:schemeClr val="accent2"/>
                </a:solidFill>
                <a:latin typeface="Arial Black" panose="020B0A04020102020204" pitchFamily="34" charset="0"/>
              </a:rPr>
              <a:t>Approach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40" y="2193163"/>
            <a:ext cx="6428740" cy="40259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solidFill>
                  <a:schemeClr val="accent2"/>
                </a:solidFill>
                <a:latin typeface="Carlito"/>
                <a:cs typeface="Carlito"/>
              </a:rPr>
              <a:t>S</a:t>
            </a:r>
            <a:r>
              <a:rPr sz="3200" spc="-5" dirty="0">
                <a:latin typeface="Carlito"/>
                <a:cs typeface="Carlito"/>
              </a:rPr>
              <a:t>ituation </a:t>
            </a:r>
            <a:r>
              <a:rPr sz="3200" dirty="0">
                <a:latin typeface="Carlito"/>
                <a:cs typeface="Carlito"/>
              </a:rPr>
              <a:t>in which </a:t>
            </a:r>
            <a:r>
              <a:rPr sz="3200" spc="-15" dirty="0">
                <a:latin typeface="Carlito"/>
                <a:cs typeface="Carlito"/>
              </a:rPr>
              <a:t>you </a:t>
            </a:r>
            <a:r>
              <a:rPr sz="3200" spc="-20" dirty="0">
                <a:latin typeface="Carlito"/>
                <a:cs typeface="Carlito"/>
              </a:rPr>
              <a:t>were</a:t>
            </a:r>
            <a:r>
              <a:rPr sz="3200" spc="-25" dirty="0">
                <a:latin typeface="Carlito"/>
                <a:cs typeface="Carlito"/>
              </a:rPr>
              <a:t> </a:t>
            </a:r>
            <a:r>
              <a:rPr sz="3200" spc="-15" dirty="0">
                <a:latin typeface="Carlito"/>
                <a:cs typeface="Carlito"/>
              </a:rPr>
              <a:t>involved</a:t>
            </a:r>
            <a:endParaRPr sz="32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4400" dirty="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solidFill>
                  <a:schemeClr val="accent2"/>
                </a:solidFill>
                <a:latin typeface="Carlito"/>
                <a:cs typeface="Carlito"/>
              </a:rPr>
              <a:t>T</a:t>
            </a:r>
            <a:r>
              <a:rPr sz="3200" dirty="0">
                <a:latin typeface="Carlito"/>
                <a:cs typeface="Carlito"/>
              </a:rPr>
              <a:t>ask </a:t>
            </a:r>
            <a:r>
              <a:rPr sz="3200" spc="-10" dirty="0">
                <a:latin typeface="Carlito"/>
                <a:cs typeface="Carlito"/>
              </a:rPr>
              <a:t>you </a:t>
            </a:r>
            <a:r>
              <a:rPr sz="3200" spc="-5" dirty="0">
                <a:latin typeface="Carlito"/>
                <a:cs typeface="Carlito"/>
              </a:rPr>
              <a:t>needed </a:t>
            </a:r>
            <a:r>
              <a:rPr sz="3200" spc="-20" dirty="0">
                <a:latin typeface="Carlito"/>
                <a:cs typeface="Carlito"/>
              </a:rPr>
              <a:t>to</a:t>
            </a:r>
            <a:r>
              <a:rPr sz="3200" spc="-35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accomplish</a:t>
            </a:r>
            <a:endParaRPr sz="32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4400" dirty="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solidFill>
                  <a:schemeClr val="accent2"/>
                </a:solidFill>
                <a:latin typeface="Carlito"/>
                <a:cs typeface="Carlito"/>
              </a:rPr>
              <a:t>A</a:t>
            </a:r>
            <a:r>
              <a:rPr sz="3200" dirty="0">
                <a:latin typeface="Carlito"/>
                <a:cs typeface="Carlito"/>
              </a:rPr>
              <a:t>ctions </a:t>
            </a:r>
            <a:r>
              <a:rPr sz="3200" spc="-10" dirty="0">
                <a:latin typeface="Carlito"/>
                <a:cs typeface="Carlito"/>
              </a:rPr>
              <a:t>you</a:t>
            </a:r>
            <a:r>
              <a:rPr sz="3200" spc="-25" dirty="0">
                <a:latin typeface="Carlito"/>
                <a:cs typeface="Carlito"/>
              </a:rPr>
              <a:t> </a:t>
            </a:r>
            <a:r>
              <a:rPr sz="3200" spc="-15" dirty="0">
                <a:latin typeface="Carlito"/>
                <a:cs typeface="Carlito"/>
              </a:rPr>
              <a:t>took</a:t>
            </a:r>
            <a:endParaRPr sz="32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4400" dirty="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solidFill>
                  <a:schemeClr val="accent2"/>
                </a:solidFill>
                <a:latin typeface="Carlito"/>
                <a:cs typeface="Carlito"/>
              </a:rPr>
              <a:t>R</a:t>
            </a:r>
            <a:r>
              <a:rPr sz="3200" spc="-5" dirty="0">
                <a:latin typeface="Carlito"/>
                <a:cs typeface="Carlito"/>
              </a:rPr>
              <a:t>esults </a:t>
            </a:r>
            <a:r>
              <a:rPr sz="3200" spc="-15" dirty="0">
                <a:latin typeface="Carlito"/>
                <a:cs typeface="Carlito"/>
              </a:rPr>
              <a:t>you</a:t>
            </a:r>
            <a:r>
              <a:rPr sz="3200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achieved</a:t>
            </a:r>
            <a:endParaRPr sz="32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302" y="652586"/>
            <a:ext cx="699770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>
                <a:solidFill>
                  <a:schemeClr val="accent2"/>
                </a:solidFill>
                <a:latin typeface="Arial Black" panose="020B0A04020102020204" pitchFamily="34" charset="0"/>
              </a:rPr>
              <a:t>Competency </a:t>
            </a:r>
            <a:r>
              <a:rPr sz="3200" dirty="0">
                <a:solidFill>
                  <a:schemeClr val="accent2"/>
                </a:solidFill>
                <a:latin typeface="Arial Black" panose="020B0A04020102020204" pitchFamily="34" charset="0"/>
              </a:rPr>
              <a:t>Based</a:t>
            </a:r>
            <a:r>
              <a:rPr sz="3200" spc="-100" dirty="0">
                <a:solidFill>
                  <a:schemeClr val="accent2"/>
                </a:solidFill>
                <a:latin typeface="Arial Black" panose="020B0A04020102020204" pitchFamily="34" charset="0"/>
              </a:rPr>
              <a:t> </a:t>
            </a:r>
            <a:r>
              <a:rPr sz="3200" spc="-15" dirty="0">
                <a:solidFill>
                  <a:schemeClr val="accent2"/>
                </a:solidFill>
                <a:latin typeface="Arial Black" panose="020B0A04020102020204" pitchFamily="34" charset="0"/>
              </a:rPr>
              <a:t>Interview</a:t>
            </a:r>
            <a:r>
              <a:rPr lang="en-IN" sz="3200" spc="-15" dirty="0">
                <a:solidFill>
                  <a:schemeClr val="accent2"/>
                </a:solidFill>
                <a:latin typeface="Arial Black" panose="020B0A04020102020204" pitchFamily="34" charset="0"/>
              </a:rPr>
              <a:t>s</a:t>
            </a:r>
            <a:endParaRPr sz="3200" spc="-15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1607261"/>
            <a:ext cx="7881620" cy="38298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47040" indent="-434975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447040" algn="l"/>
                <a:tab pos="447675" algn="l"/>
              </a:tabLst>
            </a:pPr>
            <a:r>
              <a:rPr lang="en-US" sz="3200" spc="-5" dirty="0">
                <a:latin typeface="Carlito"/>
                <a:cs typeface="Carlito"/>
              </a:rPr>
              <a:t>P</a:t>
            </a:r>
            <a:r>
              <a:rPr sz="3200" spc="-5" dirty="0">
                <a:latin typeface="Carlito"/>
                <a:cs typeface="Carlito"/>
              </a:rPr>
              <a:t>recludes</a:t>
            </a:r>
            <a:r>
              <a:rPr sz="3200" spc="-15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notions</a:t>
            </a:r>
            <a:r>
              <a:rPr lang="en-US" sz="4400" spc="-5" dirty="0">
                <a:latin typeface="Carlito"/>
                <a:cs typeface="Carlito"/>
              </a:rPr>
              <a:t> </a:t>
            </a:r>
            <a:r>
              <a:rPr sz="3200" dirty="0">
                <a:latin typeface="Carlito"/>
                <a:cs typeface="Carlito"/>
              </a:rPr>
              <a:t>is </a:t>
            </a:r>
            <a:r>
              <a:rPr sz="3200" spc="-5" dirty="0">
                <a:latin typeface="Carlito"/>
                <a:cs typeface="Carlito"/>
              </a:rPr>
              <a:t>based </a:t>
            </a:r>
            <a:r>
              <a:rPr sz="3200" dirty="0">
                <a:latin typeface="Carlito"/>
                <a:cs typeface="Carlito"/>
              </a:rPr>
              <a:t>on the </a:t>
            </a:r>
            <a:r>
              <a:rPr sz="3200" spc="-5" dirty="0">
                <a:latin typeface="Carlito"/>
                <a:cs typeface="Carlito"/>
              </a:rPr>
              <a:t>assumption </a:t>
            </a:r>
            <a:r>
              <a:rPr sz="3200" spc="-10" dirty="0">
                <a:latin typeface="Carlito"/>
                <a:cs typeface="Carlito"/>
              </a:rPr>
              <a:t>that</a:t>
            </a:r>
            <a:r>
              <a:rPr sz="3200" spc="25" dirty="0">
                <a:latin typeface="Carlito"/>
                <a:cs typeface="Carlito"/>
              </a:rPr>
              <a:t> </a:t>
            </a:r>
            <a:r>
              <a:rPr sz="3200" spc="-25" dirty="0">
                <a:latin typeface="Carlito"/>
                <a:cs typeface="Carlito"/>
              </a:rPr>
              <a:t>“Past</a:t>
            </a:r>
            <a:r>
              <a:rPr lang="en-US" sz="3200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Behavior </a:t>
            </a:r>
            <a:r>
              <a:rPr sz="3200" dirty="0">
                <a:latin typeface="Carlito"/>
                <a:cs typeface="Carlito"/>
              </a:rPr>
              <a:t>is an </a:t>
            </a:r>
            <a:r>
              <a:rPr sz="3200" spc="-10" dirty="0">
                <a:latin typeface="Carlito"/>
                <a:cs typeface="Carlito"/>
              </a:rPr>
              <a:t>indicator </a:t>
            </a:r>
            <a:r>
              <a:rPr sz="3200" dirty="0">
                <a:latin typeface="Carlito"/>
                <a:cs typeface="Carlito"/>
              </a:rPr>
              <a:t>of </a:t>
            </a:r>
            <a:r>
              <a:rPr sz="3200" spc="-10" dirty="0">
                <a:latin typeface="Carlito"/>
                <a:cs typeface="Carlito"/>
              </a:rPr>
              <a:t>Future</a:t>
            </a:r>
            <a:r>
              <a:rPr sz="3200" spc="10" dirty="0">
                <a:latin typeface="Carlito"/>
                <a:cs typeface="Carlito"/>
              </a:rPr>
              <a:t> Behavior”</a:t>
            </a:r>
            <a:r>
              <a:rPr lang="en-US" sz="3200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Decisions </a:t>
            </a:r>
            <a:r>
              <a:rPr sz="3200" spc="-15" dirty="0">
                <a:latin typeface="Carlito"/>
                <a:cs typeface="Carlito"/>
              </a:rPr>
              <a:t>are </a:t>
            </a:r>
            <a:r>
              <a:rPr sz="3200" dirty="0">
                <a:latin typeface="Carlito"/>
                <a:cs typeface="Carlito"/>
              </a:rPr>
              <a:t>made </a:t>
            </a:r>
            <a:r>
              <a:rPr sz="3200" spc="-5" dirty="0">
                <a:latin typeface="Carlito"/>
                <a:cs typeface="Carlito"/>
              </a:rPr>
              <a:t>on</a:t>
            </a:r>
            <a:r>
              <a:rPr sz="3200" spc="5" dirty="0">
                <a:latin typeface="Carlito"/>
                <a:cs typeface="Carlito"/>
              </a:rPr>
              <a:t> </a:t>
            </a:r>
            <a:r>
              <a:rPr sz="3200" spc="-15" dirty="0">
                <a:latin typeface="Carlito"/>
                <a:cs typeface="Carlito"/>
              </a:rPr>
              <a:t>facts</a:t>
            </a:r>
            <a:endParaRPr sz="32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4400" dirty="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buFont typeface="Arial"/>
              <a:buChar char="•"/>
              <a:tabLst>
                <a:tab pos="539750" algn="l"/>
                <a:tab pos="540385" algn="l"/>
              </a:tabLst>
            </a:pPr>
            <a:r>
              <a:rPr sz="3200" spc="-10" dirty="0">
                <a:latin typeface="Carlito"/>
                <a:cs typeface="Carlito"/>
              </a:rPr>
              <a:t>Structured, </a:t>
            </a:r>
            <a:r>
              <a:rPr sz="3200" dirty="0">
                <a:latin typeface="Carlito"/>
                <a:cs typeface="Carlito"/>
              </a:rPr>
              <a:t>job </a:t>
            </a:r>
            <a:r>
              <a:rPr sz="3200" spc="-5" dirty="0">
                <a:latin typeface="Carlito"/>
                <a:cs typeface="Carlito"/>
              </a:rPr>
              <a:t>specific, </a:t>
            </a:r>
            <a:r>
              <a:rPr sz="3200" spc="-15" dirty="0">
                <a:latin typeface="Carlito"/>
                <a:cs typeface="Carlito"/>
              </a:rPr>
              <a:t>focused </a:t>
            </a:r>
            <a:r>
              <a:rPr sz="3200" spc="-5" dirty="0">
                <a:latin typeface="Carlito"/>
                <a:cs typeface="Carlito"/>
              </a:rPr>
              <a:t>on </a:t>
            </a:r>
            <a:r>
              <a:rPr sz="3200" spc="-20" dirty="0">
                <a:latin typeface="Carlito"/>
                <a:cs typeface="Carlito"/>
              </a:rPr>
              <a:t>concrete  </a:t>
            </a:r>
            <a:r>
              <a:rPr sz="3200" dirty="0">
                <a:latin typeface="Carlito"/>
                <a:cs typeface="Carlito"/>
              </a:rPr>
              <a:t>and </a:t>
            </a:r>
            <a:r>
              <a:rPr sz="3200" spc="-10" dirty="0">
                <a:latin typeface="Carlito"/>
                <a:cs typeface="Carlito"/>
              </a:rPr>
              <a:t>intangible</a:t>
            </a:r>
            <a:r>
              <a:rPr sz="3200" spc="50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competencies</a:t>
            </a:r>
            <a:endParaRPr sz="32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51685" y="865862"/>
            <a:ext cx="6224270" cy="475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-10" dirty="0">
                <a:solidFill>
                  <a:schemeClr val="accent2"/>
                </a:solidFill>
                <a:latin typeface="Arial Black" panose="020B0A04020102020204" pitchFamily="34" charset="0"/>
              </a:rPr>
              <a:t>Example-HR</a:t>
            </a:r>
            <a:r>
              <a:rPr sz="3000" b="1" spc="-70" dirty="0">
                <a:solidFill>
                  <a:schemeClr val="accent2"/>
                </a:solidFill>
                <a:latin typeface="Arial Black" panose="020B0A04020102020204" pitchFamily="34" charset="0"/>
              </a:rPr>
              <a:t> </a:t>
            </a:r>
            <a:r>
              <a:rPr sz="3000" b="1" spc="-10" dirty="0">
                <a:solidFill>
                  <a:schemeClr val="accent2"/>
                </a:solidFill>
                <a:latin typeface="Arial Black" panose="020B0A04020102020204" pitchFamily="34" charset="0"/>
              </a:rPr>
              <a:t>Manager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35940" y="1616011"/>
            <a:ext cx="7740015" cy="4165243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680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Carlito"/>
                <a:cs typeface="Carlito"/>
              </a:rPr>
              <a:t>Competency-ability </a:t>
            </a:r>
            <a:r>
              <a:rPr sz="2400" b="1" spc="-20" dirty="0">
                <a:latin typeface="Carlito"/>
                <a:cs typeface="Carlito"/>
              </a:rPr>
              <a:t>to </a:t>
            </a:r>
            <a:r>
              <a:rPr sz="2400" b="1" spc="-10" dirty="0">
                <a:latin typeface="Carlito"/>
                <a:cs typeface="Carlito"/>
              </a:rPr>
              <a:t>recruit </a:t>
            </a:r>
            <a:r>
              <a:rPr sz="2400" b="1" dirty="0">
                <a:latin typeface="Carlito"/>
                <a:cs typeface="Carlito"/>
              </a:rPr>
              <a:t>&amp; </a:t>
            </a:r>
            <a:r>
              <a:rPr sz="2400" b="1" spc="-10" dirty="0">
                <a:latin typeface="Carlito"/>
                <a:cs typeface="Carlito"/>
              </a:rPr>
              <a:t>interview</a:t>
            </a:r>
            <a:r>
              <a:rPr sz="2400" b="1" spc="-5" dirty="0">
                <a:latin typeface="Carlito"/>
                <a:cs typeface="Carlito"/>
              </a:rPr>
              <a:t> </a:t>
            </a:r>
            <a:r>
              <a:rPr sz="2400" b="1" spc="-10" dirty="0">
                <a:latin typeface="Carlito"/>
                <a:cs typeface="Carlito"/>
              </a:rPr>
              <a:t>candidates</a:t>
            </a:r>
            <a:endParaRPr sz="2400" dirty="0">
              <a:latin typeface="Carlito"/>
              <a:cs typeface="Carlito"/>
            </a:endParaRPr>
          </a:p>
          <a:p>
            <a:pPr marL="355600" marR="685800" indent="-139065">
              <a:lnSpc>
                <a:spcPct val="100000"/>
              </a:lnSpc>
              <a:spcBef>
                <a:spcPts val="580"/>
              </a:spcBef>
            </a:pPr>
            <a:r>
              <a:rPr lang="en-US" sz="2400" b="1" spc="-5" dirty="0">
                <a:latin typeface="Carlito"/>
                <a:cs typeface="Carlito"/>
              </a:rPr>
              <a:t>  </a:t>
            </a:r>
            <a:r>
              <a:rPr sz="2400" b="1" spc="-5" dirty="0">
                <a:latin typeface="Carlito"/>
                <a:cs typeface="Carlito"/>
              </a:rPr>
              <a:t>Q-</a:t>
            </a:r>
            <a:r>
              <a:rPr sz="2400" spc="-5" dirty="0">
                <a:latin typeface="Carlito"/>
                <a:cs typeface="Carlito"/>
              </a:rPr>
              <a:t>Describe </a:t>
            </a:r>
            <a:r>
              <a:rPr sz="2400" dirty="0">
                <a:latin typeface="Carlito"/>
                <a:cs typeface="Carlito"/>
              </a:rPr>
              <a:t>a time when </a:t>
            </a:r>
            <a:r>
              <a:rPr sz="2400" spc="-10" dirty="0">
                <a:latin typeface="Carlito"/>
                <a:cs typeface="Carlito"/>
              </a:rPr>
              <a:t>you </a:t>
            </a:r>
            <a:r>
              <a:rPr sz="2400" spc="-5" dirty="0">
                <a:latin typeface="Carlito"/>
                <a:cs typeface="Carlito"/>
              </a:rPr>
              <a:t>had </a:t>
            </a:r>
            <a:r>
              <a:rPr sz="2400" dirty="0">
                <a:latin typeface="Carlito"/>
                <a:cs typeface="Carlito"/>
              </a:rPr>
              <a:t>a </a:t>
            </a:r>
            <a:r>
              <a:rPr sz="2400" spc="-5" dirty="0">
                <a:latin typeface="Carlito"/>
                <a:cs typeface="Carlito"/>
              </a:rPr>
              <a:t>position open </a:t>
            </a:r>
            <a:r>
              <a:rPr sz="2400" spc="-20" dirty="0">
                <a:latin typeface="Carlito"/>
                <a:cs typeface="Carlito"/>
              </a:rPr>
              <a:t>for </a:t>
            </a:r>
            <a:r>
              <a:rPr sz="2400" dirty="0">
                <a:latin typeface="Carlito"/>
                <a:cs typeface="Carlito"/>
              </a:rPr>
              <a:t>an  </a:t>
            </a:r>
            <a:r>
              <a:rPr sz="2400" spc="-5" dirty="0">
                <a:latin typeface="Carlito"/>
                <a:cs typeface="Carlito"/>
              </a:rPr>
              <a:t>unreasonably </a:t>
            </a:r>
            <a:r>
              <a:rPr sz="2400" dirty="0">
                <a:latin typeface="Carlito"/>
                <a:cs typeface="Carlito"/>
              </a:rPr>
              <a:t>long </a:t>
            </a:r>
            <a:r>
              <a:rPr sz="2400" spc="-5" dirty="0">
                <a:latin typeface="Carlito"/>
                <a:cs typeface="Carlito"/>
              </a:rPr>
              <a:t>period of</a:t>
            </a:r>
            <a:r>
              <a:rPr sz="2400" dirty="0">
                <a:latin typeface="Carlito"/>
                <a:cs typeface="Carlito"/>
              </a:rPr>
              <a:t> time</a:t>
            </a:r>
          </a:p>
          <a:p>
            <a:pPr marL="355600" marR="91440">
              <a:lnSpc>
                <a:spcPct val="100000"/>
              </a:lnSpc>
              <a:spcBef>
                <a:spcPts val="575"/>
              </a:spcBef>
            </a:pPr>
            <a:r>
              <a:rPr sz="2400" b="1" spc="-40" dirty="0">
                <a:latin typeface="Carlito"/>
                <a:cs typeface="Carlito"/>
              </a:rPr>
              <a:t>Q-</a:t>
            </a:r>
            <a:r>
              <a:rPr sz="2400" spc="-40" dirty="0">
                <a:latin typeface="Carlito"/>
                <a:cs typeface="Carlito"/>
              </a:rPr>
              <a:t>Tell </a:t>
            </a:r>
            <a:r>
              <a:rPr sz="2400" dirty="0">
                <a:latin typeface="Carlito"/>
                <a:cs typeface="Carlito"/>
              </a:rPr>
              <a:t>me about a time when </a:t>
            </a:r>
            <a:r>
              <a:rPr sz="2400" spc="-10" dirty="0">
                <a:latin typeface="Carlito"/>
                <a:cs typeface="Carlito"/>
              </a:rPr>
              <a:t>you hired </a:t>
            </a:r>
            <a:r>
              <a:rPr sz="2400" spc="-5" dirty="0">
                <a:latin typeface="Carlito"/>
                <a:cs typeface="Carlito"/>
              </a:rPr>
              <a:t>someone </a:t>
            </a:r>
            <a:r>
              <a:rPr sz="2400" dirty="0">
                <a:latin typeface="Carlito"/>
                <a:cs typeface="Carlito"/>
              </a:rPr>
              <a:t>who </a:t>
            </a:r>
            <a:r>
              <a:rPr sz="2400" spc="-15" dirty="0">
                <a:latin typeface="Carlito"/>
                <a:cs typeface="Carlito"/>
              </a:rPr>
              <a:t>later  </a:t>
            </a:r>
            <a:r>
              <a:rPr sz="2400" spc="-5" dirty="0">
                <a:latin typeface="Carlito"/>
                <a:cs typeface="Carlito"/>
              </a:rPr>
              <a:t>didn’t </a:t>
            </a:r>
            <a:r>
              <a:rPr sz="2400" spc="-10" dirty="0">
                <a:latin typeface="Carlito"/>
                <a:cs typeface="Carlito"/>
              </a:rPr>
              <a:t>work</a:t>
            </a:r>
            <a:r>
              <a:rPr sz="2400" spc="-2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out</a:t>
            </a:r>
            <a:endParaRPr sz="2400" dirty="0">
              <a:latin typeface="Carlito"/>
              <a:cs typeface="Carlito"/>
            </a:endParaRPr>
          </a:p>
          <a:p>
            <a:pPr marL="355600" marR="179705" indent="-342900">
              <a:lnSpc>
                <a:spcPct val="100000"/>
              </a:lnSpc>
              <a:spcBef>
                <a:spcPts val="580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Carlito"/>
                <a:cs typeface="Carlito"/>
              </a:rPr>
              <a:t>Competency-ability </a:t>
            </a:r>
            <a:r>
              <a:rPr sz="2400" b="1" spc="-15" dirty="0">
                <a:latin typeface="Carlito"/>
                <a:cs typeface="Carlito"/>
              </a:rPr>
              <a:t>to </a:t>
            </a:r>
            <a:r>
              <a:rPr sz="2400" b="1" spc="-10" dirty="0">
                <a:latin typeface="Carlito"/>
                <a:cs typeface="Carlito"/>
              </a:rPr>
              <a:t>develop </a:t>
            </a:r>
            <a:r>
              <a:rPr sz="2400" b="1" dirty="0">
                <a:latin typeface="Carlito"/>
                <a:cs typeface="Carlito"/>
              </a:rPr>
              <a:t>&amp; </a:t>
            </a:r>
            <a:r>
              <a:rPr sz="2400" b="1" spc="-10" dirty="0">
                <a:latin typeface="Carlito"/>
                <a:cs typeface="Carlito"/>
              </a:rPr>
              <a:t>maintain up </a:t>
            </a:r>
            <a:r>
              <a:rPr sz="2400" b="1" spc="-15" dirty="0">
                <a:latin typeface="Carlito"/>
                <a:cs typeface="Carlito"/>
              </a:rPr>
              <a:t>to date </a:t>
            </a:r>
            <a:r>
              <a:rPr sz="2400" b="1" spc="-5" dirty="0">
                <a:latin typeface="Carlito"/>
                <a:cs typeface="Carlito"/>
              </a:rPr>
              <a:t>job  descriptions</a:t>
            </a:r>
            <a:endParaRPr sz="2400" dirty="0">
              <a:latin typeface="Carlito"/>
              <a:cs typeface="Carlito"/>
            </a:endParaRPr>
          </a:p>
          <a:p>
            <a:pPr marL="285115">
              <a:lnSpc>
                <a:spcPct val="100000"/>
              </a:lnSpc>
              <a:spcBef>
                <a:spcPts val="575"/>
              </a:spcBef>
            </a:pPr>
            <a:r>
              <a:rPr sz="2400" b="1" spc="-5" dirty="0">
                <a:latin typeface="Carlito"/>
                <a:cs typeface="Carlito"/>
              </a:rPr>
              <a:t>Q-</a:t>
            </a:r>
            <a:r>
              <a:rPr sz="2400" spc="-5" dirty="0">
                <a:latin typeface="Carlito"/>
                <a:cs typeface="Carlito"/>
              </a:rPr>
              <a:t>Describe </a:t>
            </a:r>
            <a:r>
              <a:rPr sz="2400" spc="-10" dirty="0">
                <a:latin typeface="Carlito"/>
                <a:cs typeface="Carlito"/>
              </a:rPr>
              <a:t>your</a:t>
            </a:r>
            <a:r>
              <a:rPr sz="2400" spc="-2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responsibilities</a:t>
            </a:r>
            <a:endParaRPr sz="2400" dirty="0">
              <a:latin typeface="Carlito"/>
              <a:cs typeface="Carlito"/>
            </a:endParaRPr>
          </a:p>
          <a:p>
            <a:pPr marL="285115">
              <a:lnSpc>
                <a:spcPct val="100000"/>
              </a:lnSpc>
              <a:spcBef>
                <a:spcPts val="575"/>
              </a:spcBef>
            </a:pPr>
            <a:r>
              <a:rPr sz="2400" b="1" spc="-40" dirty="0">
                <a:latin typeface="Carlito"/>
                <a:cs typeface="Carlito"/>
              </a:rPr>
              <a:t>Q-</a:t>
            </a:r>
            <a:r>
              <a:rPr sz="2400" spc="-40" dirty="0">
                <a:latin typeface="Carlito"/>
                <a:cs typeface="Carlito"/>
              </a:rPr>
              <a:t>Tell </a:t>
            </a:r>
            <a:r>
              <a:rPr sz="2400" dirty="0">
                <a:latin typeface="Carlito"/>
                <a:cs typeface="Carlito"/>
              </a:rPr>
              <a:t>me </a:t>
            </a:r>
            <a:r>
              <a:rPr sz="2400" spc="-5" dirty="0">
                <a:latin typeface="Carlito"/>
                <a:cs typeface="Carlito"/>
              </a:rPr>
              <a:t>about </a:t>
            </a:r>
            <a:r>
              <a:rPr sz="2400" dirty="0">
                <a:latin typeface="Carlito"/>
                <a:cs typeface="Carlito"/>
              </a:rPr>
              <a:t>a time when </a:t>
            </a:r>
            <a:r>
              <a:rPr sz="2400" spc="-10" dirty="0">
                <a:latin typeface="Carlito"/>
                <a:cs typeface="Carlito"/>
              </a:rPr>
              <a:t>you </a:t>
            </a:r>
            <a:r>
              <a:rPr sz="2400" spc="-5" dirty="0">
                <a:latin typeface="Carlito"/>
                <a:cs typeface="Carlito"/>
              </a:rPr>
              <a:t>had </a:t>
            </a:r>
            <a:r>
              <a:rPr sz="2400" spc="-10" dirty="0">
                <a:latin typeface="Carlito"/>
                <a:cs typeface="Carlito"/>
              </a:rPr>
              <a:t>difficulty </a:t>
            </a:r>
            <a:r>
              <a:rPr sz="2400" spc="-5" dirty="0">
                <a:latin typeface="Carlito"/>
                <a:cs typeface="Carlito"/>
              </a:rPr>
              <a:t>developing</a:t>
            </a:r>
            <a:r>
              <a:rPr sz="2400" spc="5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a</a:t>
            </a: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Carlito"/>
                <a:cs typeface="Carlito"/>
              </a:rPr>
              <a:t>job</a:t>
            </a:r>
            <a:r>
              <a:rPr sz="2400" spc="-1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description</a:t>
            </a:r>
            <a:endParaRPr sz="24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43990" y="713462"/>
            <a:ext cx="6655434" cy="475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-5" dirty="0">
                <a:solidFill>
                  <a:schemeClr val="accent2"/>
                </a:solidFill>
                <a:latin typeface="Arial Black" panose="020B0A04020102020204" pitchFamily="34" charset="0"/>
              </a:rPr>
              <a:t>Common </a:t>
            </a:r>
            <a:r>
              <a:rPr sz="3000" b="1" spc="-30" dirty="0">
                <a:solidFill>
                  <a:schemeClr val="accent2"/>
                </a:solidFill>
                <a:latin typeface="Arial Black" panose="020B0A04020102020204" pitchFamily="34" charset="0"/>
              </a:rPr>
              <a:t>mistakes</a:t>
            </a:r>
            <a:r>
              <a:rPr sz="3000" b="1" spc="-90" dirty="0">
                <a:solidFill>
                  <a:schemeClr val="accent2"/>
                </a:solidFill>
                <a:latin typeface="Arial Black" panose="020B0A04020102020204" pitchFamily="34" charset="0"/>
              </a:rPr>
              <a:t> </a:t>
            </a:r>
            <a:r>
              <a:rPr sz="3000" b="1" spc="-15" dirty="0">
                <a:solidFill>
                  <a:schemeClr val="accent2"/>
                </a:solidFill>
                <a:latin typeface="Arial Black" panose="020B0A04020102020204" pitchFamily="34" charset="0"/>
              </a:rPr>
              <a:t>avoided…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5800" y="2133600"/>
            <a:ext cx="3658870" cy="37055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solidFill>
                  <a:schemeClr val="accent5">
                    <a:lumMod val="50000"/>
                  </a:schemeClr>
                </a:solidFill>
                <a:latin typeface="Carlito"/>
                <a:cs typeface="Carlito"/>
              </a:rPr>
              <a:t>Halo or Horns</a:t>
            </a:r>
            <a:r>
              <a:rPr sz="3000" spc="5" dirty="0">
                <a:solidFill>
                  <a:schemeClr val="accent5">
                    <a:lumMod val="50000"/>
                  </a:schemeClr>
                </a:solidFill>
                <a:latin typeface="Carlito"/>
                <a:cs typeface="Carlito"/>
              </a:rPr>
              <a:t> </a:t>
            </a:r>
            <a:r>
              <a:rPr sz="3000" spc="-20" dirty="0">
                <a:solidFill>
                  <a:schemeClr val="accent5">
                    <a:lumMod val="50000"/>
                  </a:schemeClr>
                </a:solidFill>
                <a:latin typeface="Carlito"/>
                <a:cs typeface="Carlito"/>
              </a:rPr>
              <a:t>effect</a:t>
            </a:r>
            <a:endParaRPr sz="3000" dirty="0">
              <a:solidFill>
                <a:schemeClr val="accent5">
                  <a:lumMod val="50000"/>
                </a:schemeClr>
              </a:solidFill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solidFill>
                  <a:schemeClr val="accent5">
                    <a:lumMod val="50000"/>
                  </a:schemeClr>
                </a:solidFill>
                <a:latin typeface="Carlito"/>
                <a:cs typeface="Carlito"/>
              </a:rPr>
              <a:t>Cloning</a:t>
            </a:r>
            <a:endParaRPr sz="3000" dirty="0">
              <a:solidFill>
                <a:schemeClr val="accent5">
                  <a:lumMod val="50000"/>
                </a:schemeClr>
              </a:solidFill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solidFill>
                  <a:schemeClr val="accent5">
                    <a:lumMod val="50000"/>
                  </a:schemeClr>
                </a:solidFill>
                <a:latin typeface="Carlito"/>
                <a:cs typeface="Carlito"/>
              </a:rPr>
              <a:t>Inconsistency</a:t>
            </a:r>
            <a:endParaRPr sz="3000" dirty="0">
              <a:solidFill>
                <a:schemeClr val="accent5">
                  <a:lumMod val="50000"/>
                </a:schemeClr>
              </a:solidFill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20" dirty="0">
                <a:solidFill>
                  <a:schemeClr val="accent5">
                    <a:lumMod val="50000"/>
                  </a:schemeClr>
                </a:solidFill>
                <a:latin typeface="Carlito"/>
                <a:cs typeface="Carlito"/>
              </a:rPr>
              <a:t>First</a:t>
            </a:r>
            <a:r>
              <a:rPr sz="3000" spc="-15" dirty="0">
                <a:solidFill>
                  <a:schemeClr val="accent5">
                    <a:lumMod val="50000"/>
                  </a:schemeClr>
                </a:solidFill>
                <a:latin typeface="Carlito"/>
                <a:cs typeface="Carlito"/>
              </a:rPr>
              <a:t> </a:t>
            </a:r>
            <a:r>
              <a:rPr sz="3000" spc="-5" dirty="0">
                <a:solidFill>
                  <a:schemeClr val="accent5">
                    <a:lumMod val="50000"/>
                  </a:schemeClr>
                </a:solidFill>
                <a:latin typeface="Carlito"/>
                <a:cs typeface="Carlito"/>
              </a:rPr>
              <a:t>impressions</a:t>
            </a:r>
            <a:endParaRPr sz="3000" dirty="0">
              <a:solidFill>
                <a:schemeClr val="accent5">
                  <a:lumMod val="50000"/>
                </a:schemeClr>
              </a:solidFill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solidFill>
                  <a:schemeClr val="accent5">
                    <a:lumMod val="50000"/>
                  </a:schemeClr>
                </a:solidFill>
                <a:latin typeface="Carlito"/>
                <a:cs typeface="Carlito"/>
              </a:rPr>
              <a:t>Primacy &amp; </a:t>
            </a:r>
            <a:r>
              <a:rPr sz="3000" spc="-10" dirty="0">
                <a:solidFill>
                  <a:schemeClr val="accent5">
                    <a:lumMod val="50000"/>
                  </a:schemeClr>
                </a:solidFill>
                <a:latin typeface="Carlito"/>
                <a:cs typeface="Carlito"/>
              </a:rPr>
              <a:t>Recency</a:t>
            </a:r>
            <a:r>
              <a:rPr sz="3000" spc="10" dirty="0">
                <a:solidFill>
                  <a:schemeClr val="accent5">
                    <a:lumMod val="50000"/>
                  </a:schemeClr>
                </a:solidFill>
                <a:latin typeface="Carlito"/>
                <a:cs typeface="Carlito"/>
              </a:rPr>
              <a:t> </a:t>
            </a:r>
            <a:r>
              <a:rPr sz="3000" spc="-10" dirty="0">
                <a:solidFill>
                  <a:schemeClr val="accent5">
                    <a:lumMod val="50000"/>
                  </a:schemeClr>
                </a:solidFill>
                <a:latin typeface="Carlito"/>
                <a:cs typeface="Carlito"/>
              </a:rPr>
              <a:t>approach</a:t>
            </a:r>
            <a:endParaRPr sz="3000" dirty="0">
              <a:solidFill>
                <a:schemeClr val="accent5">
                  <a:lumMod val="50000"/>
                </a:schemeClr>
              </a:solidFill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solidFill>
                  <a:schemeClr val="accent5">
                    <a:lumMod val="50000"/>
                  </a:schemeClr>
                </a:solidFill>
                <a:latin typeface="Carlito"/>
                <a:cs typeface="Carlito"/>
              </a:rPr>
              <a:t>Stereotyping</a:t>
            </a:r>
            <a:endParaRPr sz="3000" dirty="0">
              <a:solidFill>
                <a:schemeClr val="accent5">
                  <a:lumMod val="50000"/>
                </a:schemeClr>
              </a:solidFill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solidFill>
                  <a:schemeClr val="accent5">
                    <a:lumMod val="50000"/>
                  </a:schemeClr>
                </a:solidFill>
                <a:latin typeface="Carlito"/>
                <a:cs typeface="Carlito"/>
              </a:rPr>
              <a:t>Prejudice</a:t>
            </a:r>
            <a:endParaRPr sz="3000" dirty="0">
              <a:solidFill>
                <a:schemeClr val="accent5">
                  <a:lumMod val="50000"/>
                </a:schemeClr>
              </a:solidFill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05000" y="816086"/>
            <a:ext cx="42760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10" dirty="0">
                <a:solidFill>
                  <a:srgbClr val="C00000"/>
                </a:solidFill>
              </a:rPr>
              <a:t>CBI enables </a:t>
            </a:r>
            <a:r>
              <a:rPr sz="4000" b="1" spc="-20" dirty="0">
                <a:solidFill>
                  <a:srgbClr val="C00000"/>
                </a:solidFill>
              </a:rPr>
              <a:t>you</a:t>
            </a:r>
            <a:r>
              <a:rPr sz="4000" b="1" spc="-15" dirty="0">
                <a:solidFill>
                  <a:srgbClr val="C00000"/>
                </a:solidFill>
              </a:rPr>
              <a:t> </a:t>
            </a:r>
            <a:r>
              <a:rPr sz="4000" b="1" spc="-20" dirty="0">
                <a:solidFill>
                  <a:srgbClr val="C00000"/>
                </a:solidFill>
              </a:rPr>
              <a:t>to…</a:t>
            </a:r>
            <a:endParaRPr sz="4000" b="1" dirty="0">
              <a:solidFill>
                <a:srgbClr val="C00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1607261"/>
            <a:ext cx="8531860" cy="41171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84074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Bodoni MT Condensed" panose="02070606080606020203" pitchFamily="18" charset="0"/>
                <a:cs typeface="Carlito"/>
              </a:rPr>
              <a:t>Identify skills </a:t>
            </a:r>
            <a:r>
              <a:rPr sz="3000" dirty="0">
                <a:latin typeface="Bodoni MT Condensed" panose="02070606080606020203" pitchFamily="18" charset="0"/>
                <a:cs typeface="Carlito"/>
              </a:rPr>
              <a:t>&amp; </a:t>
            </a:r>
            <a:r>
              <a:rPr sz="3000" spc="-10" dirty="0">
                <a:latin typeface="Bodoni MT Condensed" panose="02070606080606020203" pitchFamily="18" charset="0"/>
                <a:cs typeface="Carlito"/>
              </a:rPr>
              <a:t>characteristics </a:t>
            </a:r>
            <a:r>
              <a:rPr sz="3000" dirty="0">
                <a:latin typeface="Bodoni MT Condensed" panose="02070606080606020203" pitchFamily="18" charset="0"/>
                <a:cs typeface="Carlito"/>
              </a:rPr>
              <a:t>needed </a:t>
            </a:r>
            <a:r>
              <a:rPr sz="3000" spc="-20" dirty="0">
                <a:latin typeface="Bodoni MT Condensed" panose="02070606080606020203" pitchFamily="18" charset="0"/>
                <a:cs typeface="Carlito"/>
              </a:rPr>
              <a:t>to  </a:t>
            </a:r>
            <a:r>
              <a:rPr sz="3000" spc="-5" dirty="0">
                <a:latin typeface="Bodoni MT Condensed" panose="02070606080606020203" pitchFamily="18" charset="0"/>
                <a:cs typeface="Carlito"/>
              </a:rPr>
              <a:t>succeed </a:t>
            </a:r>
            <a:r>
              <a:rPr sz="3000" dirty="0">
                <a:latin typeface="Bodoni MT Condensed" panose="02070606080606020203" pitchFamily="18" charset="0"/>
                <a:cs typeface="Carlito"/>
              </a:rPr>
              <a:t>in a </a:t>
            </a:r>
            <a:r>
              <a:rPr sz="3000" spc="-5" dirty="0">
                <a:latin typeface="Bodoni MT Condensed" panose="02070606080606020203" pitchFamily="18" charset="0"/>
                <a:cs typeface="Carlito"/>
              </a:rPr>
              <a:t>specific </a:t>
            </a:r>
            <a:r>
              <a:rPr sz="3000" spc="-10" dirty="0">
                <a:latin typeface="Bodoni MT Condensed" panose="02070606080606020203" pitchFamily="18" charset="0"/>
                <a:cs typeface="Carlito"/>
              </a:rPr>
              <a:t>work</a:t>
            </a:r>
            <a:r>
              <a:rPr sz="3000" dirty="0">
                <a:latin typeface="Bodoni MT Condensed" panose="02070606080606020203" pitchFamily="18" charset="0"/>
                <a:cs typeface="Carlito"/>
              </a:rPr>
              <a:t> </a:t>
            </a:r>
            <a:r>
              <a:rPr sz="3000" spc="-15" dirty="0">
                <a:latin typeface="Bodoni MT Condensed" panose="02070606080606020203" pitchFamily="18" charset="0"/>
                <a:cs typeface="Carlito"/>
              </a:rPr>
              <a:t>environment</a:t>
            </a:r>
            <a:endParaRPr sz="3000" dirty="0">
              <a:latin typeface="Bodoni MT Condensed" panose="02070606080606020203" pitchFamily="18" charset="0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Bodoni MT Condensed" panose="02070606080606020203" pitchFamily="18" charset="0"/>
                <a:cs typeface="Carlito"/>
              </a:rPr>
              <a:t>Isolate competencies required </a:t>
            </a:r>
            <a:r>
              <a:rPr sz="3000" spc="-30" dirty="0">
                <a:latin typeface="Bodoni MT Condensed" panose="02070606080606020203" pitchFamily="18" charset="0"/>
                <a:cs typeface="Carlito"/>
              </a:rPr>
              <a:t>for </a:t>
            </a:r>
            <a:r>
              <a:rPr sz="3000" dirty="0">
                <a:latin typeface="Bodoni MT Condensed" panose="02070606080606020203" pitchFamily="18" charset="0"/>
                <a:cs typeface="Carlito"/>
              </a:rPr>
              <a:t>a </a:t>
            </a:r>
            <a:r>
              <a:rPr sz="3000" spc="-5" dirty="0">
                <a:latin typeface="Bodoni MT Condensed" panose="02070606080606020203" pitchFamily="18" charset="0"/>
                <a:cs typeface="Carlito"/>
              </a:rPr>
              <a:t>given</a:t>
            </a:r>
            <a:r>
              <a:rPr sz="3000" spc="60" dirty="0">
                <a:latin typeface="Bodoni MT Condensed" panose="02070606080606020203" pitchFamily="18" charset="0"/>
                <a:cs typeface="Carlito"/>
              </a:rPr>
              <a:t> </a:t>
            </a:r>
            <a:r>
              <a:rPr sz="3000" spc="-5" dirty="0">
                <a:latin typeface="Bodoni MT Condensed" panose="02070606080606020203" pitchFamily="18" charset="0"/>
                <a:cs typeface="Carlito"/>
              </a:rPr>
              <a:t>job</a:t>
            </a:r>
            <a:endParaRPr sz="3000" dirty="0">
              <a:latin typeface="Bodoni MT Condensed" panose="02070606080606020203" pitchFamily="18" charset="0"/>
              <a:cs typeface="Carlito"/>
            </a:endParaRPr>
          </a:p>
          <a:p>
            <a:pPr marL="355600" marR="548005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Bodoni MT Condensed" panose="02070606080606020203" pitchFamily="18" charset="0"/>
                <a:cs typeface="Carlito"/>
              </a:rPr>
              <a:t>Earmark </a:t>
            </a:r>
            <a:r>
              <a:rPr sz="3000" spc="-15" dirty="0">
                <a:latin typeface="Bodoni MT Condensed" panose="02070606080606020203" pitchFamily="18" charset="0"/>
                <a:cs typeface="Carlito"/>
              </a:rPr>
              <a:t>relevant </a:t>
            </a:r>
            <a:r>
              <a:rPr sz="3000" spc="-10" dirty="0">
                <a:latin typeface="Bodoni MT Condensed" panose="02070606080606020203" pitchFamily="18" charset="0"/>
                <a:cs typeface="Carlito"/>
              </a:rPr>
              <a:t>experiences </a:t>
            </a:r>
            <a:r>
              <a:rPr sz="3000" spc="-5" dirty="0">
                <a:latin typeface="Bodoni MT Condensed" panose="02070606080606020203" pitchFamily="18" charset="0"/>
                <a:cs typeface="Carlito"/>
              </a:rPr>
              <a:t>necessary </a:t>
            </a:r>
            <a:r>
              <a:rPr sz="3000" spc="-20" dirty="0">
                <a:latin typeface="Bodoni MT Condensed" panose="02070606080606020203" pitchFamily="18" charset="0"/>
                <a:cs typeface="Carlito"/>
              </a:rPr>
              <a:t>to  have </a:t>
            </a:r>
            <a:r>
              <a:rPr sz="3000" spc="-5" dirty="0">
                <a:latin typeface="Bodoni MT Condensed" panose="02070606080606020203" pitchFamily="18" charset="0"/>
                <a:cs typeface="Carlito"/>
              </a:rPr>
              <a:t>acquired </a:t>
            </a:r>
            <a:r>
              <a:rPr sz="3000" dirty="0">
                <a:latin typeface="Bodoni MT Condensed" panose="02070606080606020203" pitchFamily="18" charset="0"/>
                <a:cs typeface="Carlito"/>
              </a:rPr>
              <a:t>these</a:t>
            </a:r>
            <a:r>
              <a:rPr sz="3000" spc="25" dirty="0">
                <a:latin typeface="Bodoni MT Condensed" panose="02070606080606020203" pitchFamily="18" charset="0"/>
                <a:cs typeface="Carlito"/>
              </a:rPr>
              <a:t> </a:t>
            </a:r>
            <a:r>
              <a:rPr sz="3000" spc="-10" dirty="0">
                <a:latin typeface="Bodoni MT Condensed" panose="02070606080606020203" pitchFamily="18" charset="0"/>
                <a:cs typeface="Carlito"/>
              </a:rPr>
              <a:t>competencies</a:t>
            </a:r>
            <a:endParaRPr sz="3000" dirty="0">
              <a:latin typeface="Bodoni MT Condensed" panose="02070606080606020203" pitchFamily="18" charset="0"/>
              <a:cs typeface="Carlito"/>
            </a:endParaRPr>
          </a:p>
          <a:p>
            <a:pPr marL="355600" marR="61214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Bodoni MT Condensed" panose="02070606080606020203" pitchFamily="18" charset="0"/>
                <a:cs typeface="Carlito"/>
              </a:rPr>
              <a:t>Clarify what </a:t>
            </a:r>
            <a:r>
              <a:rPr sz="3000" spc="-10" dirty="0">
                <a:latin typeface="Bodoni MT Condensed" panose="02070606080606020203" pitchFamily="18" charset="0"/>
                <a:cs typeface="Carlito"/>
              </a:rPr>
              <a:t>candidates </a:t>
            </a:r>
            <a:r>
              <a:rPr sz="3000" spc="-20" dirty="0">
                <a:latin typeface="Bodoni MT Condensed" panose="02070606080606020203" pitchFamily="18" charset="0"/>
                <a:cs typeface="Carlito"/>
              </a:rPr>
              <a:t>have </a:t>
            </a:r>
            <a:r>
              <a:rPr sz="3000" dirty="0">
                <a:latin typeface="Bodoni MT Condensed" panose="02070606080606020203" pitchFamily="18" charset="0"/>
                <a:cs typeface="Carlito"/>
              </a:rPr>
              <a:t>learned </a:t>
            </a:r>
            <a:r>
              <a:rPr sz="3000" spc="-20" dirty="0">
                <a:latin typeface="Bodoni MT Condensed" panose="02070606080606020203" pitchFamily="18" charset="0"/>
                <a:cs typeface="Carlito"/>
              </a:rPr>
              <a:t>from  </a:t>
            </a:r>
            <a:r>
              <a:rPr sz="3000" dirty="0">
                <a:latin typeface="Bodoni MT Condensed" panose="02070606080606020203" pitchFamily="18" charset="0"/>
                <a:cs typeface="Carlito"/>
              </a:rPr>
              <a:t>their</a:t>
            </a:r>
            <a:r>
              <a:rPr sz="3000" spc="-5" dirty="0">
                <a:latin typeface="Bodoni MT Condensed" panose="02070606080606020203" pitchFamily="18" charset="0"/>
                <a:cs typeface="Carlito"/>
              </a:rPr>
              <a:t> </a:t>
            </a:r>
            <a:r>
              <a:rPr sz="3000" spc="-10" dirty="0">
                <a:latin typeface="Bodoni MT Condensed" panose="02070606080606020203" pitchFamily="18" charset="0"/>
                <a:cs typeface="Carlito"/>
              </a:rPr>
              <a:t>experiences</a:t>
            </a:r>
            <a:endParaRPr sz="3000" dirty="0">
              <a:latin typeface="Bodoni MT Condensed" panose="02070606080606020203" pitchFamily="18" charset="0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Bodoni MT Condensed" panose="02070606080606020203" pitchFamily="18" charset="0"/>
                <a:cs typeface="Carlito"/>
              </a:rPr>
              <a:t>Determine whether </a:t>
            </a:r>
            <a:r>
              <a:rPr sz="3000" spc="-10" dirty="0">
                <a:latin typeface="Bodoni MT Condensed" panose="02070606080606020203" pitchFamily="18" charset="0"/>
                <a:cs typeface="Carlito"/>
              </a:rPr>
              <a:t>candidates can explain  </a:t>
            </a:r>
            <a:r>
              <a:rPr sz="3000" spc="-5" dirty="0">
                <a:latin typeface="Bodoni MT Condensed" panose="02070606080606020203" pitchFamily="18" charset="0"/>
                <a:cs typeface="Carlito"/>
              </a:rPr>
              <a:t>what they </a:t>
            </a:r>
            <a:r>
              <a:rPr sz="3000" spc="-20" dirty="0">
                <a:latin typeface="Bodoni MT Condensed" panose="02070606080606020203" pitchFamily="18" charset="0"/>
                <a:cs typeface="Carlito"/>
              </a:rPr>
              <a:t>have </a:t>
            </a:r>
            <a:r>
              <a:rPr sz="3000" dirty="0">
                <a:latin typeface="Bodoni MT Condensed" panose="02070606080606020203" pitchFamily="18" charset="0"/>
                <a:cs typeface="Carlito"/>
              </a:rPr>
              <a:t>learned </a:t>
            </a:r>
            <a:r>
              <a:rPr sz="3000" spc="-5" dirty="0">
                <a:latin typeface="Bodoni MT Condensed" panose="02070606080606020203" pitchFamily="18" charset="0"/>
                <a:cs typeface="Carlito"/>
              </a:rPr>
              <a:t>on </a:t>
            </a:r>
            <a:r>
              <a:rPr sz="3000" dirty="0">
                <a:latin typeface="Bodoni MT Condensed" panose="02070606080606020203" pitchFamily="18" charset="0"/>
                <a:cs typeface="Carlito"/>
              </a:rPr>
              <a:t>a </a:t>
            </a:r>
            <a:r>
              <a:rPr sz="3000" spc="-5" dirty="0">
                <a:latin typeface="Bodoni MT Condensed" panose="02070606080606020203" pitchFamily="18" charset="0"/>
                <a:cs typeface="Carlito"/>
              </a:rPr>
              <a:t>given job </a:t>
            </a:r>
            <a:r>
              <a:rPr sz="3000" dirty="0">
                <a:latin typeface="Bodoni MT Condensed" panose="02070606080606020203" pitchFamily="18" charset="0"/>
                <a:cs typeface="Carlito"/>
              </a:rPr>
              <a:t>&amp; </a:t>
            </a:r>
            <a:r>
              <a:rPr sz="3000" spc="-10" dirty="0">
                <a:latin typeface="Bodoni MT Condensed" panose="02070606080606020203" pitchFamily="18" charset="0"/>
                <a:cs typeface="Carlito"/>
              </a:rPr>
              <a:t>work  </a:t>
            </a:r>
            <a:r>
              <a:rPr sz="3000" spc="-15" dirty="0">
                <a:latin typeface="Bodoni MT Condensed" panose="02070606080606020203" pitchFamily="18" charset="0"/>
                <a:cs typeface="Carlito"/>
              </a:rPr>
              <a:t>environment</a:t>
            </a:r>
            <a:endParaRPr sz="3000" dirty="0">
              <a:latin typeface="Bodoni MT Condensed" panose="02070606080606020203" pitchFamily="18" charset="0"/>
              <a:cs typeface="Carli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447800" y="392555"/>
            <a:ext cx="6629400" cy="475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spc="-5" dirty="0">
                <a:solidFill>
                  <a:srgbClr val="C00000"/>
                </a:solidFill>
                <a:latin typeface="Arial Black" panose="020B0A04020102020204" pitchFamily="34" charset="0"/>
              </a:rPr>
              <a:t>CBHRM </a:t>
            </a:r>
            <a:r>
              <a:rPr sz="3000" spc="-10" dirty="0">
                <a:solidFill>
                  <a:srgbClr val="C00000"/>
                </a:solidFill>
                <a:latin typeface="Arial Black" panose="020B0A04020102020204" pitchFamily="34" charset="0"/>
              </a:rPr>
              <a:t>Recruitment</a:t>
            </a:r>
            <a:r>
              <a:rPr sz="3000" spc="-75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sz="3000" spc="-10" dirty="0">
                <a:solidFill>
                  <a:srgbClr val="C00000"/>
                </a:solidFill>
                <a:latin typeface="Arial Black" panose="020B0A04020102020204" pitchFamily="34" charset="0"/>
              </a:rPr>
              <a:t>Form</a:t>
            </a:r>
            <a:endParaRPr sz="3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26957" y="6426809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34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0" y="1066800"/>
            <a:ext cx="7620000" cy="4895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AA93AA-E475-4F37-A4A7-25B6963C1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0"/>
            <a:ext cx="7492633" cy="43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08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2960" y="3234429"/>
            <a:ext cx="7543800" cy="10906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95425" marR="5080" indent="-1245870" algn="ctr">
              <a:lnSpc>
                <a:spcPct val="100000"/>
              </a:lnSpc>
              <a:spcBef>
                <a:spcPts val="105"/>
              </a:spcBef>
            </a:pPr>
            <a:r>
              <a:rPr sz="3500" b="1" spc="-5" dirty="0">
                <a:solidFill>
                  <a:srgbClr val="C00000"/>
                </a:solidFill>
                <a:latin typeface="Arial Black" panose="020B0A04020102020204" pitchFamily="34" charset="0"/>
              </a:rPr>
              <a:t>CBHRM </a:t>
            </a:r>
            <a:r>
              <a:rPr sz="3500" b="1" spc="-10" dirty="0">
                <a:solidFill>
                  <a:srgbClr val="C00000"/>
                </a:solidFill>
                <a:latin typeface="Arial Black" panose="020B0A04020102020204" pitchFamily="34" charset="0"/>
              </a:rPr>
              <a:t>on </a:t>
            </a:r>
            <a:r>
              <a:rPr sz="3500" b="1" spc="-15" dirty="0">
                <a:solidFill>
                  <a:srgbClr val="C00000"/>
                </a:solidFill>
                <a:latin typeface="Arial Black" panose="020B0A04020102020204" pitchFamily="34" charset="0"/>
              </a:rPr>
              <a:t>Performance  </a:t>
            </a:r>
            <a:r>
              <a:rPr sz="3500" b="1" spc="-10" dirty="0">
                <a:solidFill>
                  <a:srgbClr val="C00000"/>
                </a:solidFill>
                <a:latin typeface="Arial Black" panose="020B0A04020102020204" pitchFamily="34" charset="0"/>
              </a:rPr>
              <a:t>Management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26957" y="6426809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36</a:t>
            </a:r>
            <a:endParaRPr sz="1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0262" y="958674"/>
            <a:ext cx="7483475" cy="475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dirty="0">
                <a:solidFill>
                  <a:srgbClr val="C00000"/>
                </a:solidFill>
                <a:latin typeface="Arial Black" panose="020B0A04020102020204" pitchFamily="34" charset="0"/>
              </a:rPr>
              <a:t>Individual </a:t>
            </a:r>
            <a:r>
              <a:rPr sz="3000" spc="-15" dirty="0">
                <a:solidFill>
                  <a:srgbClr val="C00000"/>
                </a:solidFill>
                <a:latin typeface="Arial Black" panose="020B0A04020102020204" pitchFamily="34" charset="0"/>
              </a:rPr>
              <a:t>Performance</a:t>
            </a:r>
            <a:r>
              <a:rPr sz="3000" spc="-9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sz="3000" spc="-5" dirty="0">
                <a:solidFill>
                  <a:srgbClr val="C00000"/>
                </a:solidFill>
                <a:latin typeface="Arial Black" panose="020B0A04020102020204" pitchFamily="34" charset="0"/>
              </a:rPr>
              <a:t>Element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426957" y="6426809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37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5195" y="1606296"/>
            <a:ext cx="8144256" cy="44104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A4B918-BFE2-4FBE-9342-7A7093C0D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82" y="1127560"/>
            <a:ext cx="8541236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777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C6562F-91EB-4A03-94DF-B493182D1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88" y="770913"/>
            <a:ext cx="8388823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150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E862EF-B404-43B4-B4B2-16488E105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1" y="1555"/>
            <a:ext cx="8925318" cy="60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83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97048" y="6364935"/>
            <a:ext cx="45497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Department </a:t>
            </a:r>
            <a:r>
              <a:rPr sz="1200" spc="-5" dirty="0">
                <a:solidFill>
                  <a:srgbClr val="888888"/>
                </a:solidFill>
                <a:latin typeface="Carlito"/>
                <a:cs typeface="Carlito"/>
              </a:rPr>
              <a:t>of Administration </a:t>
            </a: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&amp; </a:t>
            </a:r>
            <a:r>
              <a:rPr sz="1200" spc="-5" dirty="0">
                <a:solidFill>
                  <a:srgbClr val="888888"/>
                </a:solidFill>
                <a:latin typeface="Carlito"/>
                <a:cs typeface="Carlito"/>
              </a:rPr>
              <a:t>Information </a:t>
            </a: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- </a:t>
            </a:r>
            <a:r>
              <a:rPr sz="1200" spc="-5" dirty="0">
                <a:solidFill>
                  <a:srgbClr val="888888"/>
                </a:solidFill>
                <a:latin typeface="Carlito"/>
                <a:cs typeface="Carlito"/>
              </a:rPr>
              <a:t>Human </a:t>
            </a:r>
            <a:r>
              <a:rPr sz="1200" spc="-10" dirty="0">
                <a:solidFill>
                  <a:srgbClr val="888888"/>
                </a:solidFill>
                <a:latin typeface="Carlito"/>
                <a:cs typeface="Carlito"/>
              </a:rPr>
              <a:t>Resources</a:t>
            </a:r>
            <a:r>
              <a:rPr sz="1200" spc="-40" dirty="0">
                <a:solidFill>
                  <a:srgbClr val="888888"/>
                </a:solidFill>
                <a:latin typeface="Carlito"/>
                <a:cs typeface="Carlito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Carlito"/>
                <a:cs typeface="Carlito"/>
              </a:rPr>
              <a:t>Division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29184" y="188976"/>
            <a:ext cx="8516620" cy="1065530"/>
            <a:chOff x="329184" y="188976"/>
            <a:chExt cx="8516620" cy="1065530"/>
          </a:xfrm>
        </p:grpSpPr>
        <p:sp>
          <p:nvSpPr>
            <p:cNvPr id="4" name="object 4"/>
            <p:cNvSpPr/>
            <p:nvPr/>
          </p:nvSpPr>
          <p:spPr>
            <a:xfrm>
              <a:off x="329184" y="188976"/>
              <a:ext cx="3133343" cy="10652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831591" y="188976"/>
              <a:ext cx="778764" cy="10652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979419" y="188976"/>
              <a:ext cx="5865876" cy="10652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15797" y="299669"/>
            <a:ext cx="7909559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spc="-10" dirty="0"/>
              <a:t>Competency-Based </a:t>
            </a:r>
            <a:r>
              <a:rPr sz="3800" spc="-20" dirty="0"/>
              <a:t>Strategic</a:t>
            </a:r>
            <a:r>
              <a:rPr sz="3800" spc="-80" dirty="0"/>
              <a:t> </a:t>
            </a:r>
            <a:r>
              <a:rPr sz="3800" spc="-5" dirty="0"/>
              <a:t>Alignment</a:t>
            </a:r>
            <a:endParaRPr sz="3800"/>
          </a:p>
        </p:txBody>
      </p:sp>
      <p:sp>
        <p:nvSpPr>
          <p:cNvPr id="8" name="object 8"/>
          <p:cNvSpPr/>
          <p:nvPr/>
        </p:nvSpPr>
        <p:spPr>
          <a:xfrm>
            <a:off x="304800" y="2813304"/>
            <a:ext cx="8534400" cy="32430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79847" y="1197863"/>
            <a:ext cx="1263396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1247" y="1197863"/>
            <a:ext cx="1176528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290512" y="976312"/>
          <a:ext cx="8577580" cy="5094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63169">
                <a:tc gridSpan="11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3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Agency </a:t>
                      </a:r>
                      <a:r>
                        <a:rPr sz="13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Performance</a:t>
                      </a:r>
                      <a:r>
                        <a:rPr sz="1300" b="1" spc="9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Measure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664210">
                        <a:lnSpc>
                          <a:spcPts val="1425"/>
                        </a:lnSpc>
                        <a:spcBef>
                          <a:spcPts val="240"/>
                        </a:spcBef>
                        <a:tabLst>
                          <a:tab pos="4703445" algn="l"/>
                        </a:tabLst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6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HOW	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35" dirty="0">
                          <a:latin typeface="Arial"/>
                          <a:cs typeface="Arial"/>
                        </a:rPr>
                        <a:t>WHAT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9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4F81BC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F81BC"/>
                      </a:solidFill>
                      <a:prstDash val="solid"/>
                    </a:lnL>
                    <a:lnR w="19050">
                      <a:solidFill>
                        <a:srgbClr val="4F81BC"/>
                      </a:solidFill>
                      <a:prstDash val="solid"/>
                    </a:lnR>
                    <a:lnT w="1905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F81BC"/>
                      </a:solidFill>
                      <a:prstDash val="solid"/>
                    </a:lnL>
                    <a:lnR w="19050">
                      <a:solidFill>
                        <a:srgbClr val="4F81BC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F81BC"/>
                      </a:solidFill>
                      <a:prstDash val="solid"/>
                    </a:lnL>
                    <a:lnR w="19050">
                      <a:solidFill>
                        <a:srgbClr val="4F81BC"/>
                      </a:solidFill>
                      <a:prstDash val="solid"/>
                    </a:lnR>
                    <a:lnT w="1905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F81BC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0808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34620" marR="129539" indent="635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Performance  Expectations</a:t>
                      </a:r>
                      <a:r>
                        <a:rPr sz="1100" b="1" spc="-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/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Appraisal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/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Development  Needs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30175" marR="123825" indent="-1270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Skills /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omp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te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cies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Needed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63830" marR="155575" indent="27432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Input  F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BUD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142875" marR="136525" indent="2540" algn="ctr">
                        <a:lnSpc>
                          <a:spcPct val="11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Activities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&amp;  Outputs  (Nuts &amp;</a:t>
                      </a:r>
                      <a:r>
                        <a:rPr sz="1100" b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Bolts)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93040" marR="184150" indent="39370" algn="just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Strategies /  Interme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ate  Outcomes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80975" marR="173355" indent="4445" algn="ctr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Agency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erforman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e  Measures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4478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Quality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1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Life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3072">
                <a:tc gridSpan="2">
                  <a:txBody>
                    <a:bodyPr/>
                    <a:lstStyle/>
                    <a:p>
                      <a:pPr marL="90805" marR="25527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*How do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you  plan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on 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evaluating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/ 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developing 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100" spc="1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e?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Identifying</a:t>
                      </a:r>
                      <a:r>
                        <a:rPr sz="11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skills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gap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90805" marR="10033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om</a:t>
                      </a:r>
                      <a:r>
                        <a:rPr sz="1100" spc="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cati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g 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skills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gap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90805" marR="37592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ng 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skills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gap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90805" marR="42164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100" spc="-2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suri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g  success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1440" marR="14732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spc="5" dirty="0">
                          <a:latin typeface="Arial"/>
                          <a:cs typeface="Arial"/>
                        </a:rPr>
                        <a:t>What </a:t>
                      </a:r>
                      <a:r>
                        <a:rPr sz="1100" b="1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critical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skills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are  needed to 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accomplish 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identified</a:t>
                      </a:r>
                      <a:r>
                        <a:rPr sz="11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duties 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1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activities?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91440" marR="1028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5" dirty="0">
                          <a:latin typeface="Arial"/>
                          <a:cs typeface="Arial"/>
                        </a:rPr>
                        <a:t>What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are the 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skills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of the  persons</a:t>
                      </a:r>
                      <a:r>
                        <a:rPr sz="11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working 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on the</a:t>
                      </a:r>
                      <a:r>
                        <a:rPr sz="11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project?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91440" marR="150495">
                        <a:lnSpc>
                          <a:spcPct val="100000"/>
                        </a:lnSpc>
                      </a:pPr>
                      <a:r>
                        <a:rPr sz="1100" spc="5" dirty="0">
                          <a:latin typeface="Arial"/>
                          <a:cs typeface="Arial"/>
                        </a:rPr>
                        <a:t>What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100" spc="-1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gap 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between critical  skills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needed  and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skills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of  persons on  project(s)?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1440" marR="1574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spc="5" dirty="0">
                          <a:latin typeface="Arial"/>
                          <a:cs typeface="Arial"/>
                        </a:rPr>
                        <a:t>What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are the  resources</a:t>
                      </a:r>
                      <a:r>
                        <a:rPr sz="1100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need  to carry out  stated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duties,  activities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and  outputs?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91440" marR="1473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5" dirty="0">
                          <a:latin typeface="Arial"/>
                          <a:cs typeface="Arial"/>
                        </a:rPr>
                        <a:t>Who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are the 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employee's  and/or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AWEC’s  assigned to  complete the  identified</a:t>
                      </a:r>
                      <a:r>
                        <a:rPr sz="11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duties 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1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activities?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 marR="34290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spc="5" dirty="0">
                          <a:latin typeface="Arial"/>
                          <a:cs typeface="Arial"/>
                        </a:rPr>
                        <a:t>What</a:t>
                      </a:r>
                      <a:r>
                        <a:rPr sz="11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duties,  activities, 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processes  and/or  procedures 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have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been  identified to  carry out</a:t>
                      </a:r>
                      <a:r>
                        <a:rPr sz="1100" spc="-1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the  strategy?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8669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spc="5" dirty="0">
                          <a:latin typeface="Arial"/>
                          <a:cs typeface="Arial"/>
                        </a:rPr>
                        <a:t>What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divisions 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are directly 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working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1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this 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measure?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92075" marR="242570">
                        <a:lnSpc>
                          <a:spcPct val="100000"/>
                        </a:lnSpc>
                      </a:pPr>
                      <a:r>
                        <a:rPr sz="1100" spc="5" dirty="0">
                          <a:latin typeface="Arial"/>
                          <a:cs typeface="Arial"/>
                        </a:rPr>
                        <a:t>What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100" spc="-1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their 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strategies</a:t>
                      </a:r>
                      <a:r>
                        <a:rPr sz="1100" spc="-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and 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initial 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outcomes?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8763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spc="5" dirty="0">
                          <a:latin typeface="Arial"/>
                          <a:cs typeface="Arial"/>
                        </a:rPr>
                        <a:t>What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are the 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goals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and  objectives of</a:t>
                      </a:r>
                      <a:r>
                        <a:rPr sz="11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this 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measure?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 marR="16446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The 10  Commitment</a:t>
                      </a:r>
                      <a:r>
                        <a:rPr sz="1100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to  residents of</a:t>
                      </a:r>
                      <a:r>
                        <a:rPr sz="1100" spc="-1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the  State.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92075" marR="141605">
                        <a:lnSpc>
                          <a:spcPct val="100000"/>
                        </a:lnSpc>
                      </a:pPr>
                      <a:r>
                        <a:rPr sz="1100" spc="5" dirty="0">
                          <a:latin typeface="Arial"/>
                          <a:cs typeface="Arial"/>
                        </a:rPr>
                        <a:t>Where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100" spc="-1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how  does the  performance  measure fit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into  Wyoming’s  Quality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1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Life?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2960" y="246568"/>
            <a:ext cx="7543800" cy="14907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81455" marR="5080" indent="-92583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solidFill>
                  <a:srgbClr val="C00000"/>
                </a:solidFill>
                <a:latin typeface="Arial Black" panose="020B0A04020102020204" pitchFamily="34" charset="0"/>
              </a:rPr>
              <a:t>CBHRM </a:t>
            </a:r>
            <a:r>
              <a:rPr spc="-10" dirty="0">
                <a:solidFill>
                  <a:srgbClr val="C00000"/>
                </a:solidFill>
                <a:latin typeface="Arial Black" panose="020B0A04020102020204" pitchFamily="34" charset="0"/>
              </a:rPr>
              <a:t>on </a:t>
            </a:r>
            <a:r>
              <a:rPr spc="-45" dirty="0">
                <a:solidFill>
                  <a:srgbClr val="C00000"/>
                </a:solidFill>
                <a:latin typeface="Arial Black" panose="020B0A04020102020204" pitchFamily="34" charset="0"/>
              </a:rPr>
              <a:t>Training </a:t>
            </a:r>
            <a:r>
              <a:rPr dirty="0">
                <a:solidFill>
                  <a:srgbClr val="C00000"/>
                </a:solidFill>
                <a:latin typeface="Arial Black" panose="020B0A04020102020204" pitchFamily="34" charset="0"/>
              </a:rPr>
              <a:t>&amp;  </a:t>
            </a:r>
            <a:r>
              <a:rPr spc="-15" dirty="0">
                <a:solidFill>
                  <a:srgbClr val="C00000"/>
                </a:solidFill>
                <a:latin typeface="Arial Black" panose="020B0A04020102020204" pitchFamily="34" charset="0"/>
              </a:rPr>
              <a:t>Development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26957" y="6426809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42</a:t>
            </a:r>
            <a:endParaRPr sz="1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5F9B3C-777A-4E4A-9DD0-72FEFF8DD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30" y="152400"/>
            <a:ext cx="8535140" cy="60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15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B96382-3B4B-4590-9783-7B4FEA6D3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60" y="228600"/>
            <a:ext cx="7937680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113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234429"/>
            <a:ext cx="9144000" cy="10906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31520" marR="5080" indent="-719455" algn="ctr">
              <a:lnSpc>
                <a:spcPct val="100000"/>
              </a:lnSpc>
              <a:spcBef>
                <a:spcPts val="105"/>
              </a:spcBef>
            </a:pPr>
            <a:r>
              <a:rPr sz="3500" b="1" spc="-5" dirty="0">
                <a:solidFill>
                  <a:srgbClr val="C00000"/>
                </a:solidFill>
                <a:latin typeface="Arial Black" panose="020B0A04020102020204" pitchFamily="34" charset="0"/>
              </a:rPr>
              <a:t>CBHRM </a:t>
            </a:r>
            <a:r>
              <a:rPr sz="3500" b="1" spc="-15" dirty="0">
                <a:solidFill>
                  <a:srgbClr val="C00000"/>
                </a:solidFill>
                <a:latin typeface="Arial Black" panose="020B0A04020102020204" pitchFamily="34" charset="0"/>
              </a:rPr>
              <a:t>Career </a:t>
            </a:r>
            <a:r>
              <a:rPr sz="3500" b="1" spc="-5" dirty="0">
                <a:solidFill>
                  <a:srgbClr val="C00000"/>
                </a:solidFill>
                <a:latin typeface="Arial Black" panose="020B0A04020102020204" pitchFamily="34" charset="0"/>
              </a:rPr>
              <a:t>Planning </a:t>
            </a:r>
            <a:r>
              <a:rPr sz="3500" b="1" dirty="0">
                <a:solidFill>
                  <a:srgbClr val="C00000"/>
                </a:solidFill>
                <a:latin typeface="Arial Black" panose="020B0A04020102020204" pitchFamily="34" charset="0"/>
              </a:rPr>
              <a:t>&amp;  Succession</a:t>
            </a:r>
            <a:r>
              <a:rPr sz="3500" b="1" spc="-25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sz="3500" b="1" spc="-5" dirty="0">
                <a:solidFill>
                  <a:srgbClr val="C00000"/>
                </a:solidFill>
                <a:latin typeface="Arial Black" panose="020B0A04020102020204" pitchFamily="34" charset="0"/>
              </a:rPr>
              <a:t>Planning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26957" y="6426809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49</a:t>
            </a:r>
            <a:endParaRPr sz="1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9597" y="683364"/>
            <a:ext cx="4924425" cy="475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spc="-15" dirty="0">
                <a:solidFill>
                  <a:srgbClr val="C00000"/>
                </a:solidFill>
                <a:latin typeface="Arial Black" panose="020B0A04020102020204" pitchFamily="34" charset="0"/>
              </a:rPr>
              <a:t>Career </a:t>
            </a:r>
            <a:r>
              <a:rPr sz="3000" spc="-5" dirty="0">
                <a:solidFill>
                  <a:srgbClr val="C00000"/>
                </a:solidFill>
                <a:latin typeface="Arial Black" panose="020B0A04020102020204" pitchFamily="34" charset="0"/>
              </a:rPr>
              <a:t>Planning</a:t>
            </a:r>
            <a:r>
              <a:rPr sz="3000" spc="-25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sz="3000" spc="-10" dirty="0">
                <a:solidFill>
                  <a:srgbClr val="C00000"/>
                </a:solidFill>
                <a:latin typeface="Arial Black" panose="020B0A04020102020204" pitchFamily="34" charset="0"/>
              </a:rPr>
              <a:t>Flow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26957" y="6426809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50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5508" y="2103120"/>
            <a:ext cx="7552944" cy="39913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2080" y="683364"/>
            <a:ext cx="4794885" cy="475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spc="-10" dirty="0">
                <a:solidFill>
                  <a:srgbClr val="C00000"/>
                </a:solidFill>
                <a:latin typeface="Arial Black" panose="020B0A04020102020204" pitchFamily="34" charset="0"/>
              </a:rPr>
              <a:t>Defining </a:t>
            </a:r>
            <a:r>
              <a:rPr sz="3000" spc="-15" dirty="0">
                <a:solidFill>
                  <a:srgbClr val="C00000"/>
                </a:solidFill>
                <a:latin typeface="Arial Black" panose="020B0A04020102020204" pitchFamily="34" charset="0"/>
              </a:rPr>
              <a:t>Career</a:t>
            </a:r>
            <a:r>
              <a:rPr sz="3000" spc="-6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sz="3000" spc="-35" dirty="0">
                <a:solidFill>
                  <a:srgbClr val="C00000"/>
                </a:solidFill>
                <a:latin typeface="Arial Black" panose="020B0A04020102020204" pitchFamily="34" charset="0"/>
              </a:rPr>
              <a:t>Path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26957" y="6426809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51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07350" y="1447800"/>
            <a:ext cx="7324343" cy="4789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5370" y="683364"/>
            <a:ext cx="7428230" cy="475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-5" dirty="0">
                <a:solidFill>
                  <a:srgbClr val="C00000"/>
                </a:solidFill>
                <a:latin typeface="Arial Black" panose="020B0A04020102020204" pitchFamily="34" charset="0"/>
              </a:rPr>
              <a:t>Assessing </a:t>
            </a:r>
            <a:r>
              <a:rPr sz="3000" b="1" spc="-10" dirty="0">
                <a:solidFill>
                  <a:srgbClr val="C00000"/>
                </a:solidFill>
                <a:latin typeface="Arial Black" panose="020B0A04020102020204" pitchFamily="34" charset="0"/>
              </a:rPr>
              <a:t>Employee </a:t>
            </a:r>
            <a:r>
              <a:rPr sz="3000" b="1" spc="-15" dirty="0">
                <a:solidFill>
                  <a:srgbClr val="C00000"/>
                </a:solidFill>
                <a:latin typeface="Arial Black" panose="020B0A04020102020204" pitchFamily="34" charset="0"/>
              </a:rPr>
              <a:t>Career</a:t>
            </a:r>
            <a:r>
              <a:rPr sz="3000" b="1" spc="-9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sz="3000" b="1" spc="-5" dirty="0">
                <a:solidFill>
                  <a:srgbClr val="C00000"/>
                </a:solidFill>
                <a:latin typeface="Arial Black" panose="020B0A04020102020204" pitchFamily="34" charset="0"/>
              </a:rPr>
              <a:t>Plan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26957" y="6426809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52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7887" y="1671827"/>
            <a:ext cx="7973567" cy="46192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036" y="1769427"/>
            <a:ext cx="7288530" cy="3319145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main reasons given by companies </a:t>
            </a:r>
            <a:r>
              <a:rPr sz="1800" dirty="0">
                <a:latin typeface="Arial"/>
                <a:cs typeface="Arial"/>
              </a:rPr>
              <a:t>for the use of </a:t>
            </a:r>
            <a:r>
              <a:rPr sz="1800" spc="-5" dirty="0">
                <a:latin typeface="Arial"/>
                <a:cs typeface="Arial"/>
              </a:rPr>
              <a:t>competencies are:</a:t>
            </a:r>
            <a:endParaRPr sz="1800" dirty="0">
              <a:latin typeface="Arial"/>
              <a:cs typeface="Arial"/>
            </a:endParaRPr>
          </a:p>
          <a:p>
            <a:pPr marL="279400" marR="576580" indent="-266700">
              <a:lnSpc>
                <a:spcPct val="100000"/>
              </a:lnSpc>
              <a:spcBef>
                <a:spcPts val="1080"/>
              </a:spcBef>
              <a:buChar char="•"/>
              <a:tabLst>
                <a:tab pos="278765" algn="l"/>
                <a:tab pos="279400" algn="l"/>
              </a:tabLst>
            </a:pP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application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competencies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appraisal, training and other  personnel processes </a:t>
            </a:r>
            <a:r>
              <a:rPr sz="1800" spc="-15" dirty="0">
                <a:latin typeface="Arial"/>
                <a:cs typeface="Arial"/>
              </a:rPr>
              <a:t>will </a:t>
            </a:r>
            <a:r>
              <a:rPr sz="1800" spc="-5" dirty="0">
                <a:latin typeface="Arial"/>
                <a:cs typeface="Arial"/>
              </a:rPr>
              <a:t>help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increase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performance </a:t>
            </a:r>
            <a:r>
              <a:rPr sz="1800" dirty="0">
                <a:latin typeface="Arial"/>
                <a:cs typeface="Arial"/>
              </a:rPr>
              <a:t>of  </a:t>
            </a:r>
            <a:r>
              <a:rPr sz="1800" spc="-10" dirty="0">
                <a:latin typeface="Arial"/>
                <a:cs typeface="Arial"/>
              </a:rPr>
              <a:t>employees.</a:t>
            </a:r>
            <a:endParaRPr sz="1800" dirty="0">
              <a:latin typeface="Arial"/>
              <a:cs typeface="Arial"/>
            </a:endParaRPr>
          </a:p>
          <a:p>
            <a:pPr marL="279400" marR="434975" indent="-266700">
              <a:lnSpc>
                <a:spcPct val="100000"/>
              </a:lnSpc>
              <a:spcBef>
                <a:spcPts val="1080"/>
              </a:spcBef>
              <a:buChar char="•"/>
              <a:tabLst>
                <a:tab pos="278765" algn="l"/>
                <a:tab pos="279400" algn="l"/>
              </a:tabLst>
            </a:pPr>
            <a:r>
              <a:rPr sz="1800" spc="-5" dirty="0">
                <a:latin typeface="Arial"/>
                <a:cs typeface="Arial"/>
              </a:rPr>
              <a:t>Competencies provide a means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articulating corporate values  </a:t>
            </a:r>
            <a:r>
              <a:rPr sz="1800" spc="-10" dirty="0">
                <a:latin typeface="Arial"/>
                <a:cs typeface="Arial"/>
              </a:rPr>
              <a:t>and </a:t>
            </a:r>
            <a:r>
              <a:rPr sz="1800" spc="-5" dirty="0">
                <a:latin typeface="Arial"/>
                <a:cs typeface="Arial"/>
              </a:rPr>
              <a:t>objectives </a:t>
            </a:r>
            <a:r>
              <a:rPr sz="1800" dirty="0">
                <a:latin typeface="Arial"/>
                <a:cs typeface="Arial"/>
              </a:rPr>
              <a:t>so </a:t>
            </a:r>
            <a:r>
              <a:rPr sz="1800" spc="-5" dirty="0">
                <a:latin typeface="Arial"/>
                <a:cs typeface="Arial"/>
              </a:rPr>
              <a:t>that their requirements can </a:t>
            </a:r>
            <a:r>
              <a:rPr sz="1800" dirty="0">
                <a:latin typeface="Arial"/>
                <a:cs typeface="Arial"/>
              </a:rPr>
              <a:t>be </a:t>
            </a:r>
            <a:r>
              <a:rPr sz="1800" spc="-10" dirty="0">
                <a:latin typeface="Arial"/>
                <a:cs typeface="Arial"/>
              </a:rPr>
              <a:t>embodied </a:t>
            </a:r>
            <a:r>
              <a:rPr sz="1800" dirty="0">
                <a:latin typeface="Arial"/>
                <a:cs typeface="Arial"/>
              </a:rPr>
              <a:t>in HR  </a:t>
            </a:r>
            <a:r>
              <a:rPr sz="1800" spc="-5" dirty="0">
                <a:latin typeface="Arial"/>
                <a:cs typeface="Arial"/>
              </a:rPr>
              <a:t>practices and </a:t>
            </a:r>
            <a:r>
              <a:rPr sz="1800" spc="-10" dirty="0">
                <a:latin typeface="Arial"/>
                <a:cs typeface="Arial"/>
              </a:rPr>
              <a:t>be </a:t>
            </a:r>
            <a:r>
              <a:rPr sz="1800" spc="-5" dirty="0">
                <a:latin typeface="Arial"/>
                <a:cs typeface="Arial"/>
              </a:rPr>
              <a:t>readily understood by individuals and teams  </a:t>
            </a:r>
            <a:r>
              <a:rPr sz="1800" spc="-10" dirty="0">
                <a:latin typeface="Arial"/>
                <a:cs typeface="Arial"/>
              </a:rPr>
              <a:t>within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organization</a:t>
            </a:r>
            <a:endParaRPr sz="1800" dirty="0">
              <a:latin typeface="Arial"/>
              <a:cs typeface="Arial"/>
            </a:endParaRPr>
          </a:p>
          <a:p>
            <a:pPr marL="279400" marR="5080" indent="-266700">
              <a:lnSpc>
                <a:spcPct val="100000"/>
              </a:lnSpc>
              <a:spcBef>
                <a:spcPts val="1085"/>
              </a:spcBef>
              <a:buChar char="•"/>
              <a:tabLst>
                <a:tab pos="278765" algn="l"/>
                <a:tab pos="279400" algn="l"/>
              </a:tabLst>
            </a:pPr>
            <a:r>
              <a:rPr sz="1800" spc="-5" dirty="0">
                <a:latin typeface="Arial"/>
                <a:cs typeface="Arial"/>
              </a:rPr>
              <a:t>Competencies are used as a means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achieving cultural change and  raising skill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levels.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00" y="1325716"/>
            <a:ext cx="653313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REASONS </a:t>
            </a:r>
            <a:r>
              <a:rPr sz="28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 </a:t>
            </a:r>
            <a:r>
              <a:rPr sz="2800" b="1" spc="-5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USING</a:t>
            </a:r>
            <a:r>
              <a:rPr sz="2800" b="1" spc="-15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8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COMPETENCIES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66861" y="1277700"/>
            <a:ext cx="722503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0" dirty="0">
                <a:solidFill>
                  <a:srgbClr val="C00000"/>
                </a:solidFill>
                <a:latin typeface="Arial Black" panose="020B0A04020102020204" pitchFamily="34" charset="0"/>
              </a:rPr>
              <a:t>THE </a:t>
            </a:r>
            <a:r>
              <a:rPr sz="2000" spc="-5" dirty="0">
                <a:solidFill>
                  <a:srgbClr val="C00000"/>
                </a:solidFill>
                <a:latin typeface="Arial Black" panose="020B0A04020102020204" pitchFamily="34" charset="0"/>
              </a:rPr>
              <a:t>FIVE </a:t>
            </a:r>
            <a:r>
              <a:rPr sz="2000" spc="-10" dirty="0">
                <a:solidFill>
                  <a:srgbClr val="C00000"/>
                </a:solidFill>
                <a:latin typeface="Arial Black" panose="020B0A04020102020204" pitchFamily="34" charset="0"/>
              </a:rPr>
              <a:t>MOST </a:t>
            </a:r>
            <a:r>
              <a:rPr sz="2000" spc="-5" dirty="0">
                <a:solidFill>
                  <a:srgbClr val="C00000"/>
                </a:solidFill>
                <a:latin typeface="Arial Black" panose="020B0A04020102020204" pitchFamily="34" charset="0"/>
              </a:rPr>
              <a:t>POPULAR </a:t>
            </a:r>
            <a:r>
              <a:rPr sz="2000" spc="-10" dirty="0">
                <a:solidFill>
                  <a:srgbClr val="C00000"/>
                </a:solidFill>
                <a:latin typeface="Arial Black" panose="020B0A04020102020204" pitchFamily="34" charset="0"/>
              </a:rPr>
              <a:t>USES </a:t>
            </a:r>
            <a:r>
              <a:rPr sz="2000" spc="-5" dirty="0">
                <a:solidFill>
                  <a:srgbClr val="C00000"/>
                </a:solidFill>
                <a:latin typeface="Arial Black" panose="020B0A04020102020204" pitchFamily="34" charset="0"/>
              </a:rPr>
              <a:t>OF </a:t>
            </a:r>
            <a:r>
              <a:rPr sz="2000" spc="-10" dirty="0">
                <a:solidFill>
                  <a:srgbClr val="C00000"/>
                </a:solidFill>
                <a:latin typeface="Arial Black" panose="020B0A04020102020204" pitchFamily="34" charset="0"/>
              </a:rPr>
              <a:t>COMPETENCY</a:t>
            </a:r>
            <a:endParaRPr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38237" y="2052637"/>
            <a:ext cx="7019925" cy="2295525"/>
            <a:chOff x="1138237" y="2052637"/>
            <a:chExt cx="7019925" cy="2295525"/>
          </a:xfrm>
        </p:grpSpPr>
        <p:sp>
          <p:nvSpPr>
            <p:cNvPr id="5" name="object 5"/>
            <p:cNvSpPr/>
            <p:nvPr/>
          </p:nvSpPr>
          <p:spPr>
            <a:xfrm>
              <a:off x="1143000" y="2057400"/>
              <a:ext cx="7010400" cy="2286000"/>
            </a:xfrm>
            <a:custGeom>
              <a:avLst/>
              <a:gdLst/>
              <a:ahLst/>
              <a:cxnLst/>
              <a:rect l="l" t="t" r="r" b="b"/>
              <a:pathLst>
                <a:path w="7010400" h="2286000">
                  <a:moveTo>
                    <a:pt x="7010400" y="0"/>
                  </a:moveTo>
                  <a:lnTo>
                    <a:pt x="0" y="0"/>
                  </a:lnTo>
                  <a:lnTo>
                    <a:pt x="0" y="2286000"/>
                  </a:lnTo>
                  <a:lnTo>
                    <a:pt x="7010400" y="2286000"/>
                  </a:lnTo>
                  <a:lnTo>
                    <a:pt x="7010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43000" y="2057400"/>
              <a:ext cx="7010400" cy="2286000"/>
            </a:xfrm>
            <a:custGeom>
              <a:avLst/>
              <a:gdLst/>
              <a:ahLst/>
              <a:cxnLst/>
              <a:rect l="l" t="t" r="r" b="b"/>
              <a:pathLst>
                <a:path w="7010400" h="2286000">
                  <a:moveTo>
                    <a:pt x="0" y="2286000"/>
                  </a:moveTo>
                  <a:lnTo>
                    <a:pt x="7010400" y="2286000"/>
                  </a:lnTo>
                  <a:lnTo>
                    <a:pt x="7010400" y="0"/>
                  </a:lnTo>
                  <a:lnTo>
                    <a:pt x="0" y="0"/>
                  </a:lnTo>
                  <a:lnTo>
                    <a:pt x="0" y="228600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43000" y="2057400"/>
              <a:ext cx="2362200" cy="457200"/>
            </a:xfrm>
            <a:custGeom>
              <a:avLst/>
              <a:gdLst/>
              <a:ahLst/>
              <a:cxnLst/>
              <a:rect l="l" t="t" r="r" b="b"/>
              <a:pathLst>
                <a:path w="2362200" h="457200">
                  <a:moveTo>
                    <a:pt x="23622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2362200" y="457200"/>
                  </a:lnTo>
                  <a:lnTo>
                    <a:pt x="2362200" y="0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43000" y="2057400"/>
              <a:ext cx="2362200" cy="1828800"/>
            </a:xfrm>
            <a:custGeom>
              <a:avLst/>
              <a:gdLst/>
              <a:ahLst/>
              <a:cxnLst/>
              <a:rect l="l" t="t" r="r" b="b"/>
              <a:pathLst>
                <a:path w="2362200" h="1828800">
                  <a:moveTo>
                    <a:pt x="0" y="457200"/>
                  </a:moveTo>
                  <a:lnTo>
                    <a:pt x="2362200" y="457200"/>
                  </a:lnTo>
                  <a:lnTo>
                    <a:pt x="23622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  <a:path w="2362200" h="1828800">
                  <a:moveTo>
                    <a:pt x="0" y="914400"/>
                  </a:moveTo>
                  <a:lnTo>
                    <a:pt x="2362200" y="914400"/>
                  </a:lnTo>
                  <a:lnTo>
                    <a:pt x="2362200" y="457200"/>
                  </a:lnTo>
                  <a:lnTo>
                    <a:pt x="0" y="457200"/>
                  </a:lnTo>
                  <a:lnTo>
                    <a:pt x="0" y="914400"/>
                  </a:lnTo>
                  <a:close/>
                </a:path>
                <a:path w="2362200" h="1828800">
                  <a:moveTo>
                    <a:pt x="0" y="1371600"/>
                  </a:moveTo>
                  <a:lnTo>
                    <a:pt x="2362200" y="1371600"/>
                  </a:lnTo>
                  <a:lnTo>
                    <a:pt x="2362200" y="914400"/>
                  </a:lnTo>
                  <a:lnTo>
                    <a:pt x="0" y="914400"/>
                  </a:lnTo>
                  <a:lnTo>
                    <a:pt x="0" y="1371600"/>
                  </a:lnTo>
                  <a:close/>
                </a:path>
                <a:path w="2362200" h="1828800">
                  <a:moveTo>
                    <a:pt x="0" y="1828800"/>
                  </a:moveTo>
                  <a:lnTo>
                    <a:pt x="2362200" y="1828800"/>
                  </a:lnTo>
                  <a:lnTo>
                    <a:pt x="2362200" y="1371600"/>
                  </a:lnTo>
                  <a:lnTo>
                    <a:pt x="0" y="1371600"/>
                  </a:lnTo>
                  <a:lnTo>
                    <a:pt x="0" y="182880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876464" y="4372736"/>
            <a:ext cx="41655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100%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71600" y="4343400"/>
            <a:ext cx="1752600" cy="274320"/>
          </a:xfrm>
          <a:prstGeom prst="rect">
            <a:avLst/>
          </a:prstGeom>
          <a:solidFill>
            <a:srgbClr val="FBD4B5"/>
          </a:solidFill>
        </p:spPr>
        <p:txBody>
          <a:bodyPr vert="horz" wrap="square" lIns="0" tIns="41910" rIns="0" bIns="0" rtlCol="0">
            <a:spAutoFit/>
          </a:bodyPr>
          <a:lstStyle/>
          <a:p>
            <a:pPr marL="133985">
              <a:lnSpc>
                <a:spcPct val="100000"/>
              </a:lnSpc>
              <a:spcBef>
                <a:spcPts val="330"/>
              </a:spcBef>
            </a:pPr>
            <a:r>
              <a:rPr sz="1200" spc="-5" dirty="0">
                <a:latin typeface="Arial"/>
                <a:cs typeface="Arial"/>
              </a:rPr>
              <a:t>Competency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138427" y="2052827"/>
            <a:ext cx="6105525" cy="2295525"/>
            <a:chOff x="1138427" y="2052827"/>
            <a:chExt cx="6105525" cy="2295525"/>
          </a:xfrm>
        </p:grpSpPr>
        <p:sp>
          <p:nvSpPr>
            <p:cNvPr id="12" name="object 12"/>
            <p:cNvSpPr/>
            <p:nvPr/>
          </p:nvSpPr>
          <p:spPr>
            <a:xfrm>
              <a:off x="3505200" y="2057399"/>
              <a:ext cx="3733800" cy="457200"/>
            </a:xfrm>
            <a:custGeom>
              <a:avLst/>
              <a:gdLst/>
              <a:ahLst/>
              <a:cxnLst/>
              <a:rect l="l" t="t" r="r" b="b"/>
              <a:pathLst>
                <a:path w="3733800" h="457200">
                  <a:moveTo>
                    <a:pt x="37338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3733800" y="457200"/>
                  </a:lnTo>
                  <a:lnTo>
                    <a:pt x="3733800" y="0"/>
                  </a:lnTo>
                  <a:close/>
                </a:path>
              </a:pathLst>
            </a:custGeom>
            <a:solidFill>
              <a:srgbClr val="8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05200" y="2057399"/>
              <a:ext cx="3733800" cy="457200"/>
            </a:xfrm>
            <a:custGeom>
              <a:avLst/>
              <a:gdLst/>
              <a:ahLst/>
              <a:cxnLst/>
              <a:rect l="l" t="t" r="r" b="b"/>
              <a:pathLst>
                <a:path w="3733800" h="457200">
                  <a:moveTo>
                    <a:pt x="0" y="457200"/>
                  </a:moveTo>
                  <a:lnTo>
                    <a:pt x="3733800" y="457200"/>
                  </a:lnTo>
                  <a:lnTo>
                    <a:pt x="37338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05200" y="3886200"/>
              <a:ext cx="2743200" cy="457200"/>
            </a:xfrm>
            <a:custGeom>
              <a:avLst/>
              <a:gdLst/>
              <a:ahLst/>
              <a:cxnLst/>
              <a:rect l="l" t="t" r="r" b="b"/>
              <a:pathLst>
                <a:path w="2743200" h="457200">
                  <a:moveTo>
                    <a:pt x="27432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2743200" y="457200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8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42999" y="3886200"/>
              <a:ext cx="5105400" cy="457200"/>
            </a:xfrm>
            <a:custGeom>
              <a:avLst/>
              <a:gdLst/>
              <a:ahLst/>
              <a:cxnLst/>
              <a:rect l="l" t="t" r="r" b="b"/>
              <a:pathLst>
                <a:path w="5105400" h="457200">
                  <a:moveTo>
                    <a:pt x="2362200" y="457200"/>
                  </a:moveTo>
                  <a:lnTo>
                    <a:pt x="5105400" y="457200"/>
                  </a:lnTo>
                  <a:lnTo>
                    <a:pt x="5105400" y="0"/>
                  </a:lnTo>
                  <a:lnTo>
                    <a:pt x="2362200" y="0"/>
                  </a:lnTo>
                  <a:lnTo>
                    <a:pt x="2362200" y="457200"/>
                  </a:lnTo>
                  <a:close/>
                </a:path>
                <a:path w="5105400" h="457200">
                  <a:moveTo>
                    <a:pt x="0" y="457200"/>
                  </a:moveTo>
                  <a:lnTo>
                    <a:pt x="2362200" y="457200"/>
                  </a:lnTo>
                  <a:lnTo>
                    <a:pt x="23622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1143000" y="2057400"/>
          <a:ext cx="7009128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8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10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37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 rowSpan="5">
                  <a:txBody>
                    <a:bodyPr/>
                    <a:lstStyle/>
                    <a:p>
                      <a:pPr marL="279400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Performance</a:t>
                      </a:r>
                      <a:r>
                        <a:rPr sz="12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management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866140" marR="417830" indent="-441959">
                        <a:lnSpc>
                          <a:spcPct val="25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Personal</a:t>
                      </a:r>
                      <a:r>
                        <a:rPr sz="12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development  Selection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384810" marR="379095" indent="383540">
                        <a:lnSpc>
                          <a:spcPts val="3600"/>
                        </a:lnSpc>
                        <a:spcBef>
                          <a:spcPts val="484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Recruitment 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needs</a:t>
                      </a:r>
                      <a:r>
                        <a:rPr sz="12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analysis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2715" marB="0"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3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81%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2715" marB="0">
                    <a:lnL w="9525">
                      <a:solidFill>
                        <a:srgbClr val="000000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2715" marB="0"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41910" algn="ctr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27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800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2715" marB="0"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R="26034" algn="ctr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74%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27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800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2715" marB="0"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61%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33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800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2715" marB="0"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61%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13335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object 17"/>
          <p:cNvSpPr txBox="1"/>
          <p:nvPr/>
        </p:nvSpPr>
        <p:spPr>
          <a:xfrm>
            <a:off x="3461130" y="4372736"/>
            <a:ext cx="34385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70735" algn="l"/>
              </a:tabLst>
            </a:pPr>
            <a:r>
              <a:rPr sz="1200" spc="-5" dirty="0">
                <a:latin typeface="Arial"/>
                <a:cs typeface="Arial"/>
              </a:rPr>
              <a:t>0%	</a:t>
            </a:r>
            <a:r>
              <a:rPr sz="1200" dirty="0">
                <a:latin typeface="Arial"/>
                <a:cs typeface="Arial"/>
              </a:rPr>
              <a:t>50%</a:t>
            </a:r>
            <a:endParaRPr sz="1200">
              <a:latin typeface="Arial"/>
              <a:cs typeface="Arial"/>
            </a:endParaRPr>
          </a:p>
          <a:p>
            <a:pPr marL="178435">
              <a:lnSpc>
                <a:spcPct val="100000"/>
              </a:lnSpc>
              <a:spcBef>
                <a:spcPts val="960"/>
              </a:spcBef>
            </a:pPr>
            <a:r>
              <a:rPr sz="1200" spc="-5" dirty="0">
                <a:latin typeface="Arial"/>
                <a:cs typeface="Arial"/>
              </a:rPr>
              <a:t>Percentage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5" dirty="0">
                <a:latin typeface="Arial"/>
                <a:cs typeface="Arial"/>
              </a:rPr>
              <a:t>surveyed </a:t>
            </a:r>
            <a:r>
              <a:rPr sz="1200" dirty="0">
                <a:latin typeface="Arial"/>
                <a:cs typeface="Arial"/>
              </a:rPr>
              <a:t>firms </a:t>
            </a:r>
            <a:r>
              <a:rPr sz="1200" spc="-5" dirty="0">
                <a:latin typeface="Arial"/>
                <a:cs typeface="Arial"/>
              </a:rPr>
              <a:t>using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competency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5301" y="3792473"/>
            <a:ext cx="1605915" cy="499109"/>
          </a:xfrm>
          <a:custGeom>
            <a:avLst/>
            <a:gdLst/>
            <a:ahLst/>
            <a:cxnLst/>
            <a:rect l="l" t="t" r="r" b="b"/>
            <a:pathLst>
              <a:path w="1605914" h="499110">
                <a:moveTo>
                  <a:pt x="94234" y="389127"/>
                </a:moveTo>
                <a:lnTo>
                  <a:pt x="0" y="475488"/>
                </a:lnTo>
                <a:lnTo>
                  <a:pt x="125603" y="498982"/>
                </a:lnTo>
                <a:lnTo>
                  <a:pt x="116645" y="467613"/>
                </a:lnTo>
                <a:lnTo>
                  <a:pt x="96774" y="467613"/>
                </a:lnTo>
                <a:lnTo>
                  <a:pt x="86360" y="431038"/>
                </a:lnTo>
                <a:lnTo>
                  <a:pt x="104704" y="425796"/>
                </a:lnTo>
                <a:lnTo>
                  <a:pt x="94234" y="389127"/>
                </a:lnTo>
                <a:close/>
              </a:path>
              <a:path w="1605914" h="499110">
                <a:moveTo>
                  <a:pt x="104704" y="425796"/>
                </a:moveTo>
                <a:lnTo>
                  <a:pt x="86360" y="431038"/>
                </a:lnTo>
                <a:lnTo>
                  <a:pt x="96774" y="467613"/>
                </a:lnTo>
                <a:lnTo>
                  <a:pt x="115146" y="462364"/>
                </a:lnTo>
                <a:lnTo>
                  <a:pt x="104704" y="425796"/>
                </a:lnTo>
                <a:close/>
              </a:path>
              <a:path w="1605914" h="499110">
                <a:moveTo>
                  <a:pt x="115146" y="462364"/>
                </a:moveTo>
                <a:lnTo>
                  <a:pt x="96774" y="467613"/>
                </a:lnTo>
                <a:lnTo>
                  <a:pt x="116645" y="467613"/>
                </a:lnTo>
                <a:lnTo>
                  <a:pt x="115146" y="462364"/>
                </a:lnTo>
                <a:close/>
              </a:path>
              <a:path w="1605914" h="499110">
                <a:moveTo>
                  <a:pt x="1594993" y="0"/>
                </a:moveTo>
                <a:lnTo>
                  <a:pt x="104704" y="425796"/>
                </a:lnTo>
                <a:lnTo>
                  <a:pt x="115146" y="462364"/>
                </a:lnTo>
                <a:lnTo>
                  <a:pt x="1605407" y="36575"/>
                </a:lnTo>
                <a:lnTo>
                  <a:pt x="15949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64908" y="4900421"/>
            <a:ext cx="235585" cy="2355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05628" y="3868673"/>
            <a:ext cx="1301115" cy="422275"/>
          </a:xfrm>
          <a:custGeom>
            <a:avLst/>
            <a:gdLst/>
            <a:ahLst/>
            <a:cxnLst/>
            <a:rect l="l" t="t" r="r" b="b"/>
            <a:pathLst>
              <a:path w="1301115" h="422275">
                <a:moveTo>
                  <a:pt x="1185761" y="385300"/>
                </a:moveTo>
                <a:lnTo>
                  <a:pt x="1175003" y="421894"/>
                </a:lnTo>
                <a:lnTo>
                  <a:pt x="1300733" y="399288"/>
                </a:lnTo>
                <a:lnTo>
                  <a:pt x="1291468" y="390651"/>
                </a:lnTo>
                <a:lnTo>
                  <a:pt x="1203960" y="390651"/>
                </a:lnTo>
                <a:lnTo>
                  <a:pt x="1185761" y="385300"/>
                </a:lnTo>
                <a:close/>
              </a:path>
              <a:path w="1301115" h="422275">
                <a:moveTo>
                  <a:pt x="1196517" y="348713"/>
                </a:moveTo>
                <a:lnTo>
                  <a:pt x="1185761" y="385300"/>
                </a:lnTo>
                <a:lnTo>
                  <a:pt x="1203960" y="390651"/>
                </a:lnTo>
                <a:lnTo>
                  <a:pt x="1214754" y="354075"/>
                </a:lnTo>
                <a:lnTo>
                  <a:pt x="1196517" y="348713"/>
                </a:lnTo>
                <a:close/>
              </a:path>
              <a:path w="1301115" h="422275">
                <a:moveTo>
                  <a:pt x="1207262" y="312165"/>
                </a:moveTo>
                <a:lnTo>
                  <a:pt x="1196517" y="348713"/>
                </a:lnTo>
                <a:lnTo>
                  <a:pt x="1214754" y="354075"/>
                </a:lnTo>
                <a:lnTo>
                  <a:pt x="1203960" y="390651"/>
                </a:lnTo>
                <a:lnTo>
                  <a:pt x="1291468" y="390651"/>
                </a:lnTo>
                <a:lnTo>
                  <a:pt x="1207262" y="312165"/>
                </a:lnTo>
                <a:close/>
              </a:path>
              <a:path w="1301115" h="422275">
                <a:moveTo>
                  <a:pt x="10668" y="0"/>
                </a:moveTo>
                <a:lnTo>
                  <a:pt x="0" y="36575"/>
                </a:lnTo>
                <a:lnTo>
                  <a:pt x="1185761" y="385300"/>
                </a:lnTo>
                <a:lnTo>
                  <a:pt x="1196517" y="348713"/>
                </a:lnTo>
                <a:lnTo>
                  <a:pt x="106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82161" y="2298954"/>
            <a:ext cx="623570" cy="623570"/>
          </a:xfrm>
          <a:custGeom>
            <a:avLst/>
            <a:gdLst/>
            <a:ahLst/>
            <a:cxnLst/>
            <a:rect l="l" t="t" r="r" b="b"/>
            <a:pathLst>
              <a:path w="623570" h="623569">
                <a:moveTo>
                  <a:pt x="94297" y="67373"/>
                </a:moveTo>
                <a:lnTo>
                  <a:pt x="67373" y="94297"/>
                </a:lnTo>
                <a:lnTo>
                  <a:pt x="596138" y="623062"/>
                </a:lnTo>
                <a:lnTo>
                  <a:pt x="623062" y="596138"/>
                </a:lnTo>
                <a:lnTo>
                  <a:pt x="94297" y="67373"/>
                </a:lnTo>
                <a:close/>
              </a:path>
              <a:path w="623570" h="623569">
                <a:moveTo>
                  <a:pt x="0" y="0"/>
                </a:moveTo>
                <a:lnTo>
                  <a:pt x="40386" y="121285"/>
                </a:lnTo>
                <a:lnTo>
                  <a:pt x="67373" y="94297"/>
                </a:lnTo>
                <a:lnTo>
                  <a:pt x="53848" y="80772"/>
                </a:lnTo>
                <a:lnTo>
                  <a:pt x="80772" y="53848"/>
                </a:lnTo>
                <a:lnTo>
                  <a:pt x="107823" y="53848"/>
                </a:lnTo>
                <a:lnTo>
                  <a:pt x="121285" y="40386"/>
                </a:lnTo>
                <a:lnTo>
                  <a:pt x="0" y="0"/>
                </a:lnTo>
                <a:close/>
              </a:path>
              <a:path w="623570" h="623569">
                <a:moveTo>
                  <a:pt x="80772" y="53848"/>
                </a:moveTo>
                <a:lnTo>
                  <a:pt x="53848" y="80772"/>
                </a:lnTo>
                <a:lnTo>
                  <a:pt x="67373" y="94297"/>
                </a:lnTo>
                <a:lnTo>
                  <a:pt x="94297" y="67373"/>
                </a:lnTo>
                <a:lnTo>
                  <a:pt x="80772" y="53848"/>
                </a:lnTo>
                <a:close/>
              </a:path>
              <a:path w="623570" h="623569">
                <a:moveTo>
                  <a:pt x="107823" y="53848"/>
                </a:moveTo>
                <a:lnTo>
                  <a:pt x="80772" y="53848"/>
                </a:lnTo>
                <a:lnTo>
                  <a:pt x="94297" y="67373"/>
                </a:lnTo>
                <a:lnTo>
                  <a:pt x="107823" y="538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50689" y="2324861"/>
            <a:ext cx="622300" cy="548005"/>
          </a:xfrm>
          <a:custGeom>
            <a:avLst/>
            <a:gdLst/>
            <a:ahLst/>
            <a:cxnLst/>
            <a:rect l="l" t="t" r="r" b="b"/>
            <a:pathLst>
              <a:path w="622300" h="548005">
                <a:moveTo>
                  <a:pt x="523609" y="60952"/>
                </a:moveTo>
                <a:lnTo>
                  <a:pt x="0" y="519049"/>
                </a:lnTo>
                <a:lnTo>
                  <a:pt x="25146" y="547751"/>
                </a:lnTo>
                <a:lnTo>
                  <a:pt x="548698" y="89596"/>
                </a:lnTo>
                <a:lnTo>
                  <a:pt x="523609" y="60952"/>
                </a:lnTo>
                <a:close/>
              </a:path>
              <a:path w="622300" h="548005">
                <a:moveTo>
                  <a:pt x="602371" y="48387"/>
                </a:moveTo>
                <a:lnTo>
                  <a:pt x="537972" y="48387"/>
                </a:lnTo>
                <a:lnTo>
                  <a:pt x="562990" y="77088"/>
                </a:lnTo>
                <a:lnTo>
                  <a:pt x="548698" y="89596"/>
                </a:lnTo>
                <a:lnTo>
                  <a:pt x="573786" y="118237"/>
                </a:lnTo>
                <a:lnTo>
                  <a:pt x="602371" y="48387"/>
                </a:lnTo>
                <a:close/>
              </a:path>
              <a:path w="622300" h="548005">
                <a:moveTo>
                  <a:pt x="537972" y="48387"/>
                </a:moveTo>
                <a:lnTo>
                  <a:pt x="523609" y="60952"/>
                </a:lnTo>
                <a:lnTo>
                  <a:pt x="548698" y="89596"/>
                </a:lnTo>
                <a:lnTo>
                  <a:pt x="562990" y="77088"/>
                </a:lnTo>
                <a:lnTo>
                  <a:pt x="537972" y="48387"/>
                </a:lnTo>
                <a:close/>
              </a:path>
              <a:path w="622300" h="548005">
                <a:moveTo>
                  <a:pt x="622173" y="0"/>
                </a:moveTo>
                <a:lnTo>
                  <a:pt x="498475" y="32258"/>
                </a:lnTo>
                <a:lnTo>
                  <a:pt x="523609" y="60952"/>
                </a:lnTo>
                <a:lnTo>
                  <a:pt x="537972" y="48387"/>
                </a:lnTo>
                <a:lnTo>
                  <a:pt x="602371" y="48387"/>
                </a:lnTo>
                <a:lnTo>
                  <a:pt x="6221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77717" y="4207128"/>
            <a:ext cx="1002665" cy="777240"/>
          </a:xfrm>
          <a:custGeom>
            <a:avLst/>
            <a:gdLst/>
            <a:ahLst/>
            <a:cxnLst/>
            <a:rect l="l" t="t" r="r" b="b"/>
            <a:pathLst>
              <a:path w="1002664" h="777239">
                <a:moveTo>
                  <a:pt x="55752" y="662178"/>
                </a:moveTo>
                <a:lnTo>
                  <a:pt x="0" y="777113"/>
                </a:lnTo>
                <a:lnTo>
                  <a:pt x="125475" y="752729"/>
                </a:lnTo>
                <a:lnTo>
                  <a:pt x="111198" y="734187"/>
                </a:lnTo>
                <a:lnTo>
                  <a:pt x="87121" y="734187"/>
                </a:lnTo>
                <a:lnTo>
                  <a:pt x="63881" y="703961"/>
                </a:lnTo>
                <a:lnTo>
                  <a:pt x="78981" y="692345"/>
                </a:lnTo>
                <a:lnTo>
                  <a:pt x="55752" y="662178"/>
                </a:lnTo>
                <a:close/>
              </a:path>
              <a:path w="1002664" h="777239">
                <a:moveTo>
                  <a:pt x="78981" y="692345"/>
                </a:moveTo>
                <a:lnTo>
                  <a:pt x="63881" y="703961"/>
                </a:lnTo>
                <a:lnTo>
                  <a:pt x="87121" y="734187"/>
                </a:lnTo>
                <a:lnTo>
                  <a:pt x="102242" y="722554"/>
                </a:lnTo>
                <a:lnTo>
                  <a:pt x="78981" y="692345"/>
                </a:lnTo>
                <a:close/>
              </a:path>
              <a:path w="1002664" h="777239">
                <a:moveTo>
                  <a:pt x="102242" y="722554"/>
                </a:moveTo>
                <a:lnTo>
                  <a:pt x="87121" y="734187"/>
                </a:lnTo>
                <a:lnTo>
                  <a:pt x="111198" y="734187"/>
                </a:lnTo>
                <a:lnTo>
                  <a:pt x="102242" y="722554"/>
                </a:lnTo>
                <a:close/>
              </a:path>
              <a:path w="1002664" h="777239">
                <a:moveTo>
                  <a:pt x="979043" y="0"/>
                </a:moveTo>
                <a:lnTo>
                  <a:pt x="78981" y="692345"/>
                </a:lnTo>
                <a:lnTo>
                  <a:pt x="102242" y="722554"/>
                </a:lnTo>
                <a:lnTo>
                  <a:pt x="1002157" y="30226"/>
                </a:lnTo>
                <a:lnTo>
                  <a:pt x="9790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15611" y="4331970"/>
            <a:ext cx="114300" cy="762000"/>
          </a:xfrm>
          <a:custGeom>
            <a:avLst/>
            <a:gdLst/>
            <a:ahLst/>
            <a:cxnLst/>
            <a:rect l="l" t="t" r="r" b="b"/>
            <a:pathLst>
              <a:path w="114300" h="762000">
                <a:moveTo>
                  <a:pt x="38100" y="647699"/>
                </a:moveTo>
                <a:lnTo>
                  <a:pt x="0" y="647699"/>
                </a:lnTo>
                <a:lnTo>
                  <a:pt x="57150" y="761999"/>
                </a:lnTo>
                <a:lnTo>
                  <a:pt x="104775" y="666749"/>
                </a:lnTo>
                <a:lnTo>
                  <a:pt x="38100" y="666749"/>
                </a:lnTo>
                <a:lnTo>
                  <a:pt x="38100" y="647699"/>
                </a:lnTo>
                <a:close/>
              </a:path>
              <a:path w="114300" h="762000">
                <a:moveTo>
                  <a:pt x="76200" y="0"/>
                </a:moveTo>
                <a:lnTo>
                  <a:pt x="38100" y="0"/>
                </a:lnTo>
                <a:lnTo>
                  <a:pt x="38100" y="666749"/>
                </a:lnTo>
                <a:lnTo>
                  <a:pt x="76200" y="666749"/>
                </a:lnTo>
                <a:lnTo>
                  <a:pt x="76200" y="0"/>
                </a:lnTo>
                <a:close/>
              </a:path>
              <a:path w="114300" h="762000">
                <a:moveTo>
                  <a:pt x="114300" y="647699"/>
                </a:moveTo>
                <a:lnTo>
                  <a:pt x="76200" y="647699"/>
                </a:lnTo>
                <a:lnTo>
                  <a:pt x="76200" y="666749"/>
                </a:lnTo>
                <a:lnTo>
                  <a:pt x="104775" y="666749"/>
                </a:lnTo>
                <a:lnTo>
                  <a:pt x="114300" y="647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1961" y="2945383"/>
            <a:ext cx="1803400" cy="502920"/>
          </a:xfrm>
          <a:custGeom>
            <a:avLst/>
            <a:gdLst/>
            <a:ahLst/>
            <a:cxnLst/>
            <a:rect l="l" t="t" r="r" b="b"/>
            <a:pathLst>
              <a:path w="1803400" h="502920">
                <a:moveTo>
                  <a:pt x="115467" y="36820"/>
                </a:moveTo>
                <a:lnTo>
                  <a:pt x="106059" y="73773"/>
                </a:lnTo>
                <a:lnTo>
                  <a:pt x="1793621" y="502792"/>
                </a:lnTo>
                <a:lnTo>
                  <a:pt x="1803018" y="465963"/>
                </a:lnTo>
                <a:lnTo>
                  <a:pt x="115467" y="36820"/>
                </a:lnTo>
                <a:close/>
              </a:path>
              <a:path w="1803400" h="502920">
                <a:moveTo>
                  <a:pt x="124840" y="0"/>
                </a:moveTo>
                <a:lnTo>
                  <a:pt x="0" y="27177"/>
                </a:lnTo>
                <a:lnTo>
                  <a:pt x="96646" y="110743"/>
                </a:lnTo>
                <a:lnTo>
                  <a:pt x="106059" y="73773"/>
                </a:lnTo>
                <a:lnTo>
                  <a:pt x="87630" y="69087"/>
                </a:lnTo>
                <a:lnTo>
                  <a:pt x="97027" y="32130"/>
                </a:lnTo>
                <a:lnTo>
                  <a:pt x="116660" y="32130"/>
                </a:lnTo>
                <a:lnTo>
                  <a:pt x="124840" y="0"/>
                </a:lnTo>
                <a:close/>
              </a:path>
              <a:path w="1803400" h="502920">
                <a:moveTo>
                  <a:pt x="97027" y="32130"/>
                </a:moveTo>
                <a:lnTo>
                  <a:pt x="87630" y="69087"/>
                </a:lnTo>
                <a:lnTo>
                  <a:pt x="106059" y="73773"/>
                </a:lnTo>
                <a:lnTo>
                  <a:pt x="115467" y="36820"/>
                </a:lnTo>
                <a:lnTo>
                  <a:pt x="97027" y="32130"/>
                </a:lnTo>
                <a:close/>
              </a:path>
              <a:path w="1803400" h="502920">
                <a:moveTo>
                  <a:pt x="116660" y="32130"/>
                </a:moveTo>
                <a:lnTo>
                  <a:pt x="97027" y="32130"/>
                </a:lnTo>
                <a:lnTo>
                  <a:pt x="115467" y="36820"/>
                </a:lnTo>
                <a:lnTo>
                  <a:pt x="116660" y="321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 idx="4294967295"/>
          </p:nvPr>
        </p:nvSpPr>
        <p:spPr>
          <a:xfrm>
            <a:off x="1524000" y="324243"/>
            <a:ext cx="685088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rgbClr val="C00000"/>
                </a:solidFill>
                <a:latin typeface="Arial Black" panose="020B0A04020102020204" pitchFamily="34" charset="0"/>
                <a:cs typeface="Arial"/>
              </a:rPr>
              <a:t>APPLICATIONS </a:t>
            </a:r>
            <a:r>
              <a:rPr sz="2400" spc="-5" dirty="0">
                <a:solidFill>
                  <a:srgbClr val="C00000"/>
                </a:solidFill>
                <a:latin typeface="Arial Black" panose="020B0A04020102020204" pitchFamily="34" charset="0"/>
                <a:cs typeface="Arial"/>
              </a:rPr>
              <a:t>OF</a:t>
            </a:r>
            <a:r>
              <a:rPr sz="2400" spc="-25" dirty="0">
                <a:solidFill>
                  <a:srgbClr val="C0000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sz="2400" spc="-5" dirty="0">
                <a:solidFill>
                  <a:srgbClr val="C00000"/>
                </a:solidFill>
                <a:latin typeface="Arial Black" panose="020B0A04020102020204" pitchFamily="34" charset="0"/>
                <a:cs typeface="Arial"/>
              </a:rPr>
              <a:t>COMPETENCY</a:t>
            </a:r>
            <a:endParaRPr sz="2400" dirty="0">
              <a:solidFill>
                <a:srgbClr val="C00000"/>
              </a:solidFill>
              <a:latin typeface="Arial Black" panose="020B0A04020102020204" pitchFamily="34" charset="0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92645" y="1976437"/>
            <a:ext cx="7565390" cy="4410710"/>
            <a:chOff x="592645" y="1976437"/>
            <a:chExt cx="7565390" cy="4410710"/>
          </a:xfrm>
        </p:grpSpPr>
        <p:sp>
          <p:nvSpPr>
            <p:cNvPr id="13" name="object 13"/>
            <p:cNvSpPr/>
            <p:nvPr/>
          </p:nvSpPr>
          <p:spPr>
            <a:xfrm>
              <a:off x="597408" y="1981200"/>
              <a:ext cx="1524000" cy="1371600"/>
            </a:xfrm>
            <a:custGeom>
              <a:avLst/>
              <a:gdLst/>
              <a:ahLst/>
              <a:cxnLst/>
              <a:rect l="l" t="t" r="r" b="b"/>
              <a:pathLst>
                <a:path w="1524000" h="1371600">
                  <a:moveTo>
                    <a:pt x="762000" y="0"/>
                  </a:moveTo>
                  <a:lnTo>
                    <a:pt x="711898" y="1458"/>
                  </a:lnTo>
                  <a:lnTo>
                    <a:pt x="662662" y="5775"/>
                  </a:lnTo>
                  <a:lnTo>
                    <a:pt x="614391" y="12859"/>
                  </a:lnTo>
                  <a:lnTo>
                    <a:pt x="567187" y="22619"/>
                  </a:lnTo>
                  <a:lnTo>
                    <a:pt x="521149" y="34966"/>
                  </a:lnTo>
                  <a:lnTo>
                    <a:pt x="476378" y="49809"/>
                  </a:lnTo>
                  <a:lnTo>
                    <a:pt x="432975" y="67057"/>
                  </a:lnTo>
                  <a:lnTo>
                    <a:pt x="391039" y="86621"/>
                  </a:lnTo>
                  <a:lnTo>
                    <a:pt x="350672" y="108409"/>
                  </a:lnTo>
                  <a:lnTo>
                    <a:pt x="311973" y="132331"/>
                  </a:lnTo>
                  <a:lnTo>
                    <a:pt x="275043" y="158298"/>
                  </a:lnTo>
                  <a:lnTo>
                    <a:pt x="239982" y="186218"/>
                  </a:lnTo>
                  <a:lnTo>
                    <a:pt x="206892" y="216000"/>
                  </a:lnTo>
                  <a:lnTo>
                    <a:pt x="175871" y="247556"/>
                  </a:lnTo>
                  <a:lnTo>
                    <a:pt x="147022" y="280793"/>
                  </a:lnTo>
                  <a:lnTo>
                    <a:pt x="120443" y="315623"/>
                  </a:lnTo>
                  <a:lnTo>
                    <a:pt x="96236" y="351954"/>
                  </a:lnTo>
                  <a:lnTo>
                    <a:pt x="74500" y="389695"/>
                  </a:lnTo>
                  <a:lnTo>
                    <a:pt x="55337" y="428758"/>
                  </a:lnTo>
                  <a:lnTo>
                    <a:pt x="38847" y="469050"/>
                  </a:lnTo>
                  <a:lnTo>
                    <a:pt x="25130" y="510482"/>
                  </a:lnTo>
                  <a:lnTo>
                    <a:pt x="14286" y="552964"/>
                  </a:lnTo>
                  <a:lnTo>
                    <a:pt x="6416" y="596404"/>
                  </a:lnTo>
                  <a:lnTo>
                    <a:pt x="1620" y="640713"/>
                  </a:lnTo>
                  <a:lnTo>
                    <a:pt x="0" y="685800"/>
                  </a:lnTo>
                  <a:lnTo>
                    <a:pt x="1620" y="730886"/>
                  </a:lnTo>
                  <a:lnTo>
                    <a:pt x="6416" y="775195"/>
                  </a:lnTo>
                  <a:lnTo>
                    <a:pt x="14286" y="818635"/>
                  </a:lnTo>
                  <a:lnTo>
                    <a:pt x="25130" y="861117"/>
                  </a:lnTo>
                  <a:lnTo>
                    <a:pt x="38847" y="902549"/>
                  </a:lnTo>
                  <a:lnTo>
                    <a:pt x="55337" y="942841"/>
                  </a:lnTo>
                  <a:lnTo>
                    <a:pt x="74500" y="981904"/>
                  </a:lnTo>
                  <a:lnTo>
                    <a:pt x="96236" y="1019645"/>
                  </a:lnTo>
                  <a:lnTo>
                    <a:pt x="120443" y="1055976"/>
                  </a:lnTo>
                  <a:lnTo>
                    <a:pt x="147022" y="1090806"/>
                  </a:lnTo>
                  <a:lnTo>
                    <a:pt x="175871" y="1124043"/>
                  </a:lnTo>
                  <a:lnTo>
                    <a:pt x="206892" y="1155599"/>
                  </a:lnTo>
                  <a:lnTo>
                    <a:pt x="239982" y="1185381"/>
                  </a:lnTo>
                  <a:lnTo>
                    <a:pt x="275043" y="1213301"/>
                  </a:lnTo>
                  <a:lnTo>
                    <a:pt x="311973" y="1239268"/>
                  </a:lnTo>
                  <a:lnTo>
                    <a:pt x="350672" y="1263190"/>
                  </a:lnTo>
                  <a:lnTo>
                    <a:pt x="391039" y="1284978"/>
                  </a:lnTo>
                  <a:lnTo>
                    <a:pt x="432975" y="1304542"/>
                  </a:lnTo>
                  <a:lnTo>
                    <a:pt x="476378" y="1321790"/>
                  </a:lnTo>
                  <a:lnTo>
                    <a:pt x="521149" y="1336633"/>
                  </a:lnTo>
                  <a:lnTo>
                    <a:pt x="567187" y="1348980"/>
                  </a:lnTo>
                  <a:lnTo>
                    <a:pt x="614391" y="1358740"/>
                  </a:lnTo>
                  <a:lnTo>
                    <a:pt x="662662" y="1365824"/>
                  </a:lnTo>
                  <a:lnTo>
                    <a:pt x="711898" y="1370141"/>
                  </a:lnTo>
                  <a:lnTo>
                    <a:pt x="762000" y="1371600"/>
                  </a:lnTo>
                  <a:lnTo>
                    <a:pt x="812105" y="1370141"/>
                  </a:lnTo>
                  <a:lnTo>
                    <a:pt x="861345" y="1365824"/>
                  </a:lnTo>
                  <a:lnTo>
                    <a:pt x="909618" y="1358740"/>
                  </a:lnTo>
                  <a:lnTo>
                    <a:pt x="956825" y="1348980"/>
                  </a:lnTo>
                  <a:lnTo>
                    <a:pt x="1002865" y="1336633"/>
                  </a:lnTo>
                  <a:lnTo>
                    <a:pt x="1047637" y="1321790"/>
                  </a:lnTo>
                  <a:lnTo>
                    <a:pt x="1091041" y="1304542"/>
                  </a:lnTo>
                  <a:lnTo>
                    <a:pt x="1132977" y="1284978"/>
                  </a:lnTo>
                  <a:lnTo>
                    <a:pt x="1173344" y="1263190"/>
                  </a:lnTo>
                  <a:lnTo>
                    <a:pt x="1212043" y="1239268"/>
                  </a:lnTo>
                  <a:lnTo>
                    <a:pt x="1248972" y="1213301"/>
                  </a:lnTo>
                  <a:lnTo>
                    <a:pt x="1284031" y="1185381"/>
                  </a:lnTo>
                  <a:lnTo>
                    <a:pt x="1317121" y="1155599"/>
                  </a:lnTo>
                  <a:lnTo>
                    <a:pt x="1348140" y="1124043"/>
                  </a:lnTo>
                  <a:lnTo>
                    <a:pt x="1376988" y="1090806"/>
                  </a:lnTo>
                  <a:lnTo>
                    <a:pt x="1403566" y="1055976"/>
                  </a:lnTo>
                  <a:lnTo>
                    <a:pt x="1427771" y="1019645"/>
                  </a:lnTo>
                  <a:lnTo>
                    <a:pt x="1449505" y="981904"/>
                  </a:lnTo>
                  <a:lnTo>
                    <a:pt x="1468667" y="942841"/>
                  </a:lnTo>
                  <a:lnTo>
                    <a:pt x="1485156" y="902549"/>
                  </a:lnTo>
                  <a:lnTo>
                    <a:pt x="1498872" y="861117"/>
                  </a:lnTo>
                  <a:lnTo>
                    <a:pt x="1509715" y="818635"/>
                  </a:lnTo>
                  <a:lnTo>
                    <a:pt x="1517584" y="775195"/>
                  </a:lnTo>
                  <a:lnTo>
                    <a:pt x="1522379" y="730886"/>
                  </a:lnTo>
                  <a:lnTo>
                    <a:pt x="1524000" y="685800"/>
                  </a:lnTo>
                  <a:lnTo>
                    <a:pt x="1522379" y="640713"/>
                  </a:lnTo>
                  <a:lnTo>
                    <a:pt x="1517584" y="596404"/>
                  </a:lnTo>
                  <a:lnTo>
                    <a:pt x="1509715" y="552964"/>
                  </a:lnTo>
                  <a:lnTo>
                    <a:pt x="1498872" y="510482"/>
                  </a:lnTo>
                  <a:lnTo>
                    <a:pt x="1485156" y="469050"/>
                  </a:lnTo>
                  <a:lnTo>
                    <a:pt x="1468667" y="428758"/>
                  </a:lnTo>
                  <a:lnTo>
                    <a:pt x="1449505" y="389695"/>
                  </a:lnTo>
                  <a:lnTo>
                    <a:pt x="1427771" y="351954"/>
                  </a:lnTo>
                  <a:lnTo>
                    <a:pt x="1403566" y="315623"/>
                  </a:lnTo>
                  <a:lnTo>
                    <a:pt x="1376988" y="280793"/>
                  </a:lnTo>
                  <a:lnTo>
                    <a:pt x="1348140" y="247556"/>
                  </a:lnTo>
                  <a:lnTo>
                    <a:pt x="1317121" y="216000"/>
                  </a:lnTo>
                  <a:lnTo>
                    <a:pt x="1284031" y="186218"/>
                  </a:lnTo>
                  <a:lnTo>
                    <a:pt x="1248972" y="158298"/>
                  </a:lnTo>
                  <a:lnTo>
                    <a:pt x="1212043" y="132331"/>
                  </a:lnTo>
                  <a:lnTo>
                    <a:pt x="1173344" y="108409"/>
                  </a:lnTo>
                  <a:lnTo>
                    <a:pt x="1132977" y="86621"/>
                  </a:lnTo>
                  <a:lnTo>
                    <a:pt x="1091041" y="67057"/>
                  </a:lnTo>
                  <a:lnTo>
                    <a:pt x="1047637" y="49809"/>
                  </a:lnTo>
                  <a:lnTo>
                    <a:pt x="1002865" y="34966"/>
                  </a:lnTo>
                  <a:lnTo>
                    <a:pt x="956825" y="22619"/>
                  </a:lnTo>
                  <a:lnTo>
                    <a:pt x="909618" y="12859"/>
                  </a:lnTo>
                  <a:lnTo>
                    <a:pt x="861345" y="5775"/>
                  </a:lnTo>
                  <a:lnTo>
                    <a:pt x="812105" y="1458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rgbClr val="EBF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7408" y="1981200"/>
              <a:ext cx="1524000" cy="1371600"/>
            </a:xfrm>
            <a:custGeom>
              <a:avLst/>
              <a:gdLst/>
              <a:ahLst/>
              <a:cxnLst/>
              <a:rect l="l" t="t" r="r" b="b"/>
              <a:pathLst>
                <a:path w="1524000" h="1371600">
                  <a:moveTo>
                    <a:pt x="0" y="685800"/>
                  </a:moveTo>
                  <a:lnTo>
                    <a:pt x="1620" y="640713"/>
                  </a:lnTo>
                  <a:lnTo>
                    <a:pt x="6416" y="596404"/>
                  </a:lnTo>
                  <a:lnTo>
                    <a:pt x="14286" y="552964"/>
                  </a:lnTo>
                  <a:lnTo>
                    <a:pt x="25130" y="510482"/>
                  </a:lnTo>
                  <a:lnTo>
                    <a:pt x="38847" y="469050"/>
                  </a:lnTo>
                  <a:lnTo>
                    <a:pt x="55337" y="428758"/>
                  </a:lnTo>
                  <a:lnTo>
                    <a:pt x="74500" y="389695"/>
                  </a:lnTo>
                  <a:lnTo>
                    <a:pt x="96236" y="351954"/>
                  </a:lnTo>
                  <a:lnTo>
                    <a:pt x="120443" y="315623"/>
                  </a:lnTo>
                  <a:lnTo>
                    <a:pt x="147022" y="280793"/>
                  </a:lnTo>
                  <a:lnTo>
                    <a:pt x="175871" y="247556"/>
                  </a:lnTo>
                  <a:lnTo>
                    <a:pt x="206892" y="216000"/>
                  </a:lnTo>
                  <a:lnTo>
                    <a:pt x="239982" y="186218"/>
                  </a:lnTo>
                  <a:lnTo>
                    <a:pt x="275043" y="158298"/>
                  </a:lnTo>
                  <a:lnTo>
                    <a:pt x="311973" y="132331"/>
                  </a:lnTo>
                  <a:lnTo>
                    <a:pt x="350672" y="108409"/>
                  </a:lnTo>
                  <a:lnTo>
                    <a:pt x="391039" y="86621"/>
                  </a:lnTo>
                  <a:lnTo>
                    <a:pt x="432975" y="67057"/>
                  </a:lnTo>
                  <a:lnTo>
                    <a:pt x="476378" y="49809"/>
                  </a:lnTo>
                  <a:lnTo>
                    <a:pt x="521149" y="34966"/>
                  </a:lnTo>
                  <a:lnTo>
                    <a:pt x="567187" y="22619"/>
                  </a:lnTo>
                  <a:lnTo>
                    <a:pt x="614391" y="12859"/>
                  </a:lnTo>
                  <a:lnTo>
                    <a:pt x="662662" y="5775"/>
                  </a:lnTo>
                  <a:lnTo>
                    <a:pt x="711898" y="1458"/>
                  </a:lnTo>
                  <a:lnTo>
                    <a:pt x="762000" y="0"/>
                  </a:lnTo>
                  <a:lnTo>
                    <a:pt x="812105" y="1458"/>
                  </a:lnTo>
                  <a:lnTo>
                    <a:pt x="861345" y="5775"/>
                  </a:lnTo>
                  <a:lnTo>
                    <a:pt x="909618" y="12859"/>
                  </a:lnTo>
                  <a:lnTo>
                    <a:pt x="956825" y="22619"/>
                  </a:lnTo>
                  <a:lnTo>
                    <a:pt x="1002865" y="34966"/>
                  </a:lnTo>
                  <a:lnTo>
                    <a:pt x="1047637" y="49809"/>
                  </a:lnTo>
                  <a:lnTo>
                    <a:pt x="1091041" y="67057"/>
                  </a:lnTo>
                  <a:lnTo>
                    <a:pt x="1132977" y="86621"/>
                  </a:lnTo>
                  <a:lnTo>
                    <a:pt x="1173344" y="108409"/>
                  </a:lnTo>
                  <a:lnTo>
                    <a:pt x="1212043" y="132331"/>
                  </a:lnTo>
                  <a:lnTo>
                    <a:pt x="1248972" y="158298"/>
                  </a:lnTo>
                  <a:lnTo>
                    <a:pt x="1284031" y="186218"/>
                  </a:lnTo>
                  <a:lnTo>
                    <a:pt x="1317121" y="216000"/>
                  </a:lnTo>
                  <a:lnTo>
                    <a:pt x="1348140" y="247556"/>
                  </a:lnTo>
                  <a:lnTo>
                    <a:pt x="1376988" y="280793"/>
                  </a:lnTo>
                  <a:lnTo>
                    <a:pt x="1403566" y="315623"/>
                  </a:lnTo>
                  <a:lnTo>
                    <a:pt x="1427771" y="351954"/>
                  </a:lnTo>
                  <a:lnTo>
                    <a:pt x="1449505" y="389695"/>
                  </a:lnTo>
                  <a:lnTo>
                    <a:pt x="1468667" y="428758"/>
                  </a:lnTo>
                  <a:lnTo>
                    <a:pt x="1485156" y="469050"/>
                  </a:lnTo>
                  <a:lnTo>
                    <a:pt x="1498872" y="510482"/>
                  </a:lnTo>
                  <a:lnTo>
                    <a:pt x="1509715" y="552964"/>
                  </a:lnTo>
                  <a:lnTo>
                    <a:pt x="1517584" y="596404"/>
                  </a:lnTo>
                  <a:lnTo>
                    <a:pt x="1522379" y="640713"/>
                  </a:lnTo>
                  <a:lnTo>
                    <a:pt x="1524000" y="685800"/>
                  </a:lnTo>
                  <a:lnTo>
                    <a:pt x="1522379" y="730886"/>
                  </a:lnTo>
                  <a:lnTo>
                    <a:pt x="1517584" y="775195"/>
                  </a:lnTo>
                  <a:lnTo>
                    <a:pt x="1509715" y="818635"/>
                  </a:lnTo>
                  <a:lnTo>
                    <a:pt x="1498872" y="861117"/>
                  </a:lnTo>
                  <a:lnTo>
                    <a:pt x="1485156" y="902549"/>
                  </a:lnTo>
                  <a:lnTo>
                    <a:pt x="1468667" y="942841"/>
                  </a:lnTo>
                  <a:lnTo>
                    <a:pt x="1449505" y="981904"/>
                  </a:lnTo>
                  <a:lnTo>
                    <a:pt x="1427771" y="1019645"/>
                  </a:lnTo>
                  <a:lnTo>
                    <a:pt x="1403566" y="1055976"/>
                  </a:lnTo>
                  <a:lnTo>
                    <a:pt x="1376988" y="1090806"/>
                  </a:lnTo>
                  <a:lnTo>
                    <a:pt x="1348140" y="1124043"/>
                  </a:lnTo>
                  <a:lnTo>
                    <a:pt x="1317121" y="1155599"/>
                  </a:lnTo>
                  <a:lnTo>
                    <a:pt x="1284031" y="1185381"/>
                  </a:lnTo>
                  <a:lnTo>
                    <a:pt x="1248972" y="1213301"/>
                  </a:lnTo>
                  <a:lnTo>
                    <a:pt x="1212043" y="1239268"/>
                  </a:lnTo>
                  <a:lnTo>
                    <a:pt x="1173344" y="1263190"/>
                  </a:lnTo>
                  <a:lnTo>
                    <a:pt x="1132977" y="1284978"/>
                  </a:lnTo>
                  <a:lnTo>
                    <a:pt x="1091041" y="1304542"/>
                  </a:lnTo>
                  <a:lnTo>
                    <a:pt x="1047637" y="1321790"/>
                  </a:lnTo>
                  <a:lnTo>
                    <a:pt x="1002865" y="1336633"/>
                  </a:lnTo>
                  <a:lnTo>
                    <a:pt x="956825" y="1348980"/>
                  </a:lnTo>
                  <a:lnTo>
                    <a:pt x="909618" y="1358740"/>
                  </a:lnTo>
                  <a:lnTo>
                    <a:pt x="861345" y="1365824"/>
                  </a:lnTo>
                  <a:lnTo>
                    <a:pt x="812105" y="1370141"/>
                  </a:lnTo>
                  <a:lnTo>
                    <a:pt x="762000" y="1371600"/>
                  </a:lnTo>
                  <a:lnTo>
                    <a:pt x="711898" y="1370141"/>
                  </a:lnTo>
                  <a:lnTo>
                    <a:pt x="662662" y="1365824"/>
                  </a:lnTo>
                  <a:lnTo>
                    <a:pt x="614391" y="1358740"/>
                  </a:lnTo>
                  <a:lnTo>
                    <a:pt x="567187" y="1348980"/>
                  </a:lnTo>
                  <a:lnTo>
                    <a:pt x="521149" y="1336633"/>
                  </a:lnTo>
                  <a:lnTo>
                    <a:pt x="476378" y="1321790"/>
                  </a:lnTo>
                  <a:lnTo>
                    <a:pt x="432975" y="1304542"/>
                  </a:lnTo>
                  <a:lnTo>
                    <a:pt x="391039" y="1284978"/>
                  </a:lnTo>
                  <a:lnTo>
                    <a:pt x="350672" y="1263190"/>
                  </a:lnTo>
                  <a:lnTo>
                    <a:pt x="311973" y="1239268"/>
                  </a:lnTo>
                  <a:lnTo>
                    <a:pt x="275043" y="1213301"/>
                  </a:lnTo>
                  <a:lnTo>
                    <a:pt x="239982" y="1185381"/>
                  </a:lnTo>
                  <a:lnTo>
                    <a:pt x="206892" y="1155599"/>
                  </a:lnTo>
                  <a:lnTo>
                    <a:pt x="175871" y="1124043"/>
                  </a:lnTo>
                  <a:lnTo>
                    <a:pt x="147022" y="1090806"/>
                  </a:lnTo>
                  <a:lnTo>
                    <a:pt x="120443" y="1055976"/>
                  </a:lnTo>
                  <a:lnTo>
                    <a:pt x="96236" y="1019645"/>
                  </a:lnTo>
                  <a:lnTo>
                    <a:pt x="74500" y="981904"/>
                  </a:lnTo>
                  <a:lnTo>
                    <a:pt x="55337" y="942841"/>
                  </a:lnTo>
                  <a:lnTo>
                    <a:pt x="38847" y="902549"/>
                  </a:lnTo>
                  <a:lnTo>
                    <a:pt x="25130" y="861117"/>
                  </a:lnTo>
                  <a:lnTo>
                    <a:pt x="14286" y="818635"/>
                  </a:lnTo>
                  <a:lnTo>
                    <a:pt x="6416" y="775195"/>
                  </a:lnTo>
                  <a:lnTo>
                    <a:pt x="1620" y="730886"/>
                  </a:lnTo>
                  <a:lnTo>
                    <a:pt x="0" y="68580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92836" y="2052827"/>
              <a:ext cx="7565136" cy="433425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62000" y="2362200"/>
            <a:ext cx="1143000" cy="457200"/>
          </a:xfrm>
          <a:prstGeom prst="rect">
            <a:avLst/>
          </a:prstGeom>
          <a:solidFill>
            <a:srgbClr val="EBF0DE"/>
          </a:solidFill>
        </p:spPr>
        <p:txBody>
          <a:bodyPr vert="horz" wrap="square" lIns="0" tIns="41910" rIns="0" bIns="0" rtlCol="0">
            <a:spAutoFit/>
          </a:bodyPr>
          <a:lstStyle/>
          <a:p>
            <a:pPr marL="195580" marR="127635" indent="-60960">
              <a:lnSpc>
                <a:spcPct val="100000"/>
              </a:lnSpc>
              <a:spcBef>
                <a:spcPts val="330"/>
              </a:spcBef>
            </a:pPr>
            <a:r>
              <a:rPr sz="1200" spc="-5" dirty="0">
                <a:latin typeface="Arial"/>
                <a:cs typeface="Arial"/>
              </a:rPr>
              <a:t>Co</a:t>
            </a:r>
            <a:r>
              <a:rPr sz="1200" dirty="0">
                <a:latin typeface="Arial"/>
                <a:cs typeface="Arial"/>
              </a:rPr>
              <a:t>ntr</a:t>
            </a:r>
            <a:r>
              <a:rPr sz="1200" spc="-5" dirty="0">
                <a:latin typeface="Arial"/>
                <a:cs typeface="Arial"/>
              </a:rPr>
              <a:t>ibu</a:t>
            </a:r>
            <a:r>
              <a:rPr sz="1200" dirty="0">
                <a:latin typeface="Arial"/>
                <a:cs typeface="Arial"/>
              </a:rPr>
              <a:t>ti</a:t>
            </a:r>
            <a:r>
              <a:rPr sz="1200" spc="-15" dirty="0">
                <a:latin typeface="Arial"/>
                <a:cs typeface="Arial"/>
              </a:rPr>
              <a:t>o</a:t>
            </a:r>
            <a:r>
              <a:rPr sz="1200" spc="-10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-  related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pay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9391" y="4220336"/>
            <a:ext cx="94106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Career-</a:t>
            </a:r>
            <a:r>
              <a:rPr sz="1200" spc="10" dirty="0">
                <a:latin typeface="Arial"/>
                <a:cs typeface="Arial"/>
              </a:rPr>
              <a:t>f</a:t>
            </a:r>
            <a:r>
              <a:rPr sz="1200" spc="-5" dirty="0">
                <a:latin typeface="Arial"/>
                <a:cs typeface="Arial"/>
              </a:rPr>
              <a:t>ami</a:t>
            </a:r>
            <a:r>
              <a:rPr sz="1200" spc="-10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y  structures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509837" y="985837"/>
            <a:ext cx="1533525" cy="1381125"/>
            <a:chOff x="2509837" y="985837"/>
            <a:chExt cx="1533525" cy="1381125"/>
          </a:xfrm>
        </p:grpSpPr>
        <p:sp>
          <p:nvSpPr>
            <p:cNvPr id="19" name="object 19"/>
            <p:cNvSpPr/>
            <p:nvPr/>
          </p:nvSpPr>
          <p:spPr>
            <a:xfrm>
              <a:off x="2514600" y="990600"/>
              <a:ext cx="1524000" cy="1371600"/>
            </a:xfrm>
            <a:custGeom>
              <a:avLst/>
              <a:gdLst/>
              <a:ahLst/>
              <a:cxnLst/>
              <a:rect l="l" t="t" r="r" b="b"/>
              <a:pathLst>
                <a:path w="1524000" h="1371600">
                  <a:moveTo>
                    <a:pt x="762000" y="0"/>
                  </a:moveTo>
                  <a:lnTo>
                    <a:pt x="711894" y="1458"/>
                  </a:lnTo>
                  <a:lnTo>
                    <a:pt x="662654" y="5775"/>
                  </a:lnTo>
                  <a:lnTo>
                    <a:pt x="614381" y="12859"/>
                  </a:lnTo>
                  <a:lnTo>
                    <a:pt x="567174" y="22619"/>
                  </a:lnTo>
                  <a:lnTo>
                    <a:pt x="521134" y="34966"/>
                  </a:lnTo>
                  <a:lnTo>
                    <a:pt x="476362" y="49809"/>
                  </a:lnTo>
                  <a:lnTo>
                    <a:pt x="432958" y="67057"/>
                  </a:lnTo>
                  <a:lnTo>
                    <a:pt x="391022" y="86621"/>
                  </a:lnTo>
                  <a:lnTo>
                    <a:pt x="350655" y="108409"/>
                  </a:lnTo>
                  <a:lnTo>
                    <a:pt x="311956" y="132331"/>
                  </a:lnTo>
                  <a:lnTo>
                    <a:pt x="275027" y="158298"/>
                  </a:lnTo>
                  <a:lnTo>
                    <a:pt x="239968" y="186218"/>
                  </a:lnTo>
                  <a:lnTo>
                    <a:pt x="206878" y="216000"/>
                  </a:lnTo>
                  <a:lnTo>
                    <a:pt x="175859" y="247556"/>
                  </a:lnTo>
                  <a:lnTo>
                    <a:pt x="147011" y="280793"/>
                  </a:lnTo>
                  <a:lnTo>
                    <a:pt x="120433" y="315623"/>
                  </a:lnTo>
                  <a:lnTo>
                    <a:pt x="96228" y="351954"/>
                  </a:lnTo>
                  <a:lnTo>
                    <a:pt x="74494" y="389695"/>
                  </a:lnTo>
                  <a:lnTo>
                    <a:pt x="55332" y="428758"/>
                  </a:lnTo>
                  <a:lnTo>
                    <a:pt x="38843" y="469050"/>
                  </a:lnTo>
                  <a:lnTo>
                    <a:pt x="25127" y="510482"/>
                  </a:lnTo>
                  <a:lnTo>
                    <a:pt x="14284" y="552964"/>
                  </a:lnTo>
                  <a:lnTo>
                    <a:pt x="6415" y="596404"/>
                  </a:lnTo>
                  <a:lnTo>
                    <a:pt x="1620" y="640713"/>
                  </a:lnTo>
                  <a:lnTo>
                    <a:pt x="0" y="685800"/>
                  </a:lnTo>
                  <a:lnTo>
                    <a:pt x="1620" y="730886"/>
                  </a:lnTo>
                  <a:lnTo>
                    <a:pt x="6415" y="775195"/>
                  </a:lnTo>
                  <a:lnTo>
                    <a:pt x="14284" y="818635"/>
                  </a:lnTo>
                  <a:lnTo>
                    <a:pt x="25127" y="861117"/>
                  </a:lnTo>
                  <a:lnTo>
                    <a:pt x="38843" y="902549"/>
                  </a:lnTo>
                  <a:lnTo>
                    <a:pt x="55332" y="942841"/>
                  </a:lnTo>
                  <a:lnTo>
                    <a:pt x="74494" y="981904"/>
                  </a:lnTo>
                  <a:lnTo>
                    <a:pt x="96228" y="1019645"/>
                  </a:lnTo>
                  <a:lnTo>
                    <a:pt x="120433" y="1055976"/>
                  </a:lnTo>
                  <a:lnTo>
                    <a:pt x="147011" y="1090806"/>
                  </a:lnTo>
                  <a:lnTo>
                    <a:pt x="175859" y="1124043"/>
                  </a:lnTo>
                  <a:lnTo>
                    <a:pt x="206878" y="1155599"/>
                  </a:lnTo>
                  <a:lnTo>
                    <a:pt x="239968" y="1185381"/>
                  </a:lnTo>
                  <a:lnTo>
                    <a:pt x="275027" y="1213301"/>
                  </a:lnTo>
                  <a:lnTo>
                    <a:pt x="311956" y="1239268"/>
                  </a:lnTo>
                  <a:lnTo>
                    <a:pt x="350655" y="1263190"/>
                  </a:lnTo>
                  <a:lnTo>
                    <a:pt x="391022" y="1284978"/>
                  </a:lnTo>
                  <a:lnTo>
                    <a:pt x="432958" y="1304542"/>
                  </a:lnTo>
                  <a:lnTo>
                    <a:pt x="476362" y="1321790"/>
                  </a:lnTo>
                  <a:lnTo>
                    <a:pt x="521134" y="1336633"/>
                  </a:lnTo>
                  <a:lnTo>
                    <a:pt x="567174" y="1348980"/>
                  </a:lnTo>
                  <a:lnTo>
                    <a:pt x="614381" y="1358740"/>
                  </a:lnTo>
                  <a:lnTo>
                    <a:pt x="662654" y="1365824"/>
                  </a:lnTo>
                  <a:lnTo>
                    <a:pt x="711894" y="1370141"/>
                  </a:lnTo>
                  <a:lnTo>
                    <a:pt x="762000" y="1371600"/>
                  </a:lnTo>
                  <a:lnTo>
                    <a:pt x="812105" y="1370141"/>
                  </a:lnTo>
                  <a:lnTo>
                    <a:pt x="861345" y="1365824"/>
                  </a:lnTo>
                  <a:lnTo>
                    <a:pt x="909618" y="1358740"/>
                  </a:lnTo>
                  <a:lnTo>
                    <a:pt x="956825" y="1348980"/>
                  </a:lnTo>
                  <a:lnTo>
                    <a:pt x="1002865" y="1336633"/>
                  </a:lnTo>
                  <a:lnTo>
                    <a:pt x="1047637" y="1321790"/>
                  </a:lnTo>
                  <a:lnTo>
                    <a:pt x="1091041" y="1304542"/>
                  </a:lnTo>
                  <a:lnTo>
                    <a:pt x="1132977" y="1284978"/>
                  </a:lnTo>
                  <a:lnTo>
                    <a:pt x="1173344" y="1263190"/>
                  </a:lnTo>
                  <a:lnTo>
                    <a:pt x="1212043" y="1239268"/>
                  </a:lnTo>
                  <a:lnTo>
                    <a:pt x="1248972" y="1213301"/>
                  </a:lnTo>
                  <a:lnTo>
                    <a:pt x="1284031" y="1185381"/>
                  </a:lnTo>
                  <a:lnTo>
                    <a:pt x="1317121" y="1155599"/>
                  </a:lnTo>
                  <a:lnTo>
                    <a:pt x="1348140" y="1124043"/>
                  </a:lnTo>
                  <a:lnTo>
                    <a:pt x="1376988" y="1090806"/>
                  </a:lnTo>
                  <a:lnTo>
                    <a:pt x="1403566" y="1055976"/>
                  </a:lnTo>
                  <a:lnTo>
                    <a:pt x="1427771" y="1019645"/>
                  </a:lnTo>
                  <a:lnTo>
                    <a:pt x="1449505" y="981904"/>
                  </a:lnTo>
                  <a:lnTo>
                    <a:pt x="1468667" y="942841"/>
                  </a:lnTo>
                  <a:lnTo>
                    <a:pt x="1485156" y="902549"/>
                  </a:lnTo>
                  <a:lnTo>
                    <a:pt x="1498872" y="861117"/>
                  </a:lnTo>
                  <a:lnTo>
                    <a:pt x="1509715" y="818635"/>
                  </a:lnTo>
                  <a:lnTo>
                    <a:pt x="1517584" y="775195"/>
                  </a:lnTo>
                  <a:lnTo>
                    <a:pt x="1522379" y="730886"/>
                  </a:lnTo>
                  <a:lnTo>
                    <a:pt x="1524000" y="685800"/>
                  </a:lnTo>
                  <a:lnTo>
                    <a:pt x="1522379" y="640713"/>
                  </a:lnTo>
                  <a:lnTo>
                    <a:pt x="1517584" y="596404"/>
                  </a:lnTo>
                  <a:lnTo>
                    <a:pt x="1509715" y="552964"/>
                  </a:lnTo>
                  <a:lnTo>
                    <a:pt x="1498872" y="510482"/>
                  </a:lnTo>
                  <a:lnTo>
                    <a:pt x="1485156" y="469050"/>
                  </a:lnTo>
                  <a:lnTo>
                    <a:pt x="1468667" y="428758"/>
                  </a:lnTo>
                  <a:lnTo>
                    <a:pt x="1449505" y="389695"/>
                  </a:lnTo>
                  <a:lnTo>
                    <a:pt x="1427771" y="351954"/>
                  </a:lnTo>
                  <a:lnTo>
                    <a:pt x="1403566" y="315623"/>
                  </a:lnTo>
                  <a:lnTo>
                    <a:pt x="1376988" y="280793"/>
                  </a:lnTo>
                  <a:lnTo>
                    <a:pt x="1348140" y="247556"/>
                  </a:lnTo>
                  <a:lnTo>
                    <a:pt x="1317121" y="216000"/>
                  </a:lnTo>
                  <a:lnTo>
                    <a:pt x="1284031" y="186218"/>
                  </a:lnTo>
                  <a:lnTo>
                    <a:pt x="1248972" y="158298"/>
                  </a:lnTo>
                  <a:lnTo>
                    <a:pt x="1212043" y="132331"/>
                  </a:lnTo>
                  <a:lnTo>
                    <a:pt x="1173344" y="108409"/>
                  </a:lnTo>
                  <a:lnTo>
                    <a:pt x="1132977" y="86621"/>
                  </a:lnTo>
                  <a:lnTo>
                    <a:pt x="1091041" y="67057"/>
                  </a:lnTo>
                  <a:lnTo>
                    <a:pt x="1047637" y="49809"/>
                  </a:lnTo>
                  <a:lnTo>
                    <a:pt x="1002865" y="34966"/>
                  </a:lnTo>
                  <a:lnTo>
                    <a:pt x="956825" y="22619"/>
                  </a:lnTo>
                  <a:lnTo>
                    <a:pt x="909618" y="12859"/>
                  </a:lnTo>
                  <a:lnTo>
                    <a:pt x="861345" y="5775"/>
                  </a:lnTo>
                  <a:lnTo>
                    <a:pt x="812105" y="1458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rgbClr val="EBF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514600" y="990600"/>
              <a:ext cx="1524000" cy="1371600"/>
            </a:xfrm>
            <a:custGeom>
              <a:avLst/>
              <a:gdLst/>
              <a:ahLst/>
              <a:cxnLst/>
              <a:rect l="l" t="t" r="r" b="b"/>
              <a:pathLst>
                <a:path w="1524000" h="1371600">
                  <a:moveTo>
                    <a:pt x="0" y="685800"/>
                  </a:moveTo>
                  <a:lnTo>
                    <a:pt x="1620" y="640713"/>
                  </a:lnTo>
                  <a:lnTo>
                    <a:pt x="6415" y="596404"/>
                  </a:lnTo>
                  <a:lnTo>
                    <a:pt x="14284" y="552964"/>
                  </a:lnTo>
                  <a:lnTo>
                    <a:pt x="25127" y="510482"/>
                  </a:lnTo>
                  <a:lnTo>
                    <a:pt x="38843" y="469050"/>
                  </a:lnTo>
                  <a:lnTo>
                    <a:pt x="55332" y="428758"/>
                  </a:lnTo>
                  <a:lnTo>
                    <a:pt x="74494" y="389695"/>
                  </a:lnTo>
                  <a:lnTo>
                    <a:pt x="96228" y="351954"/>
                  </a:lnTo>
                  <a:lnTo>
                    <a:pt x="120433" y="315623"/>
                  </a:lnTo>
                  <a:lnTo>
                    <a:pt x="147011" y="280793"/>
                  </a:lnTo>
                  <a:lnTo>
                    <a:pt x="175859" y="247556"/>
                  </a:lnTo>
                  <a:lnTo>
                    <a:pt x="206878" y="216000"/>
                  </a:lnTo>
                  <a:lnTo>
                    <a:pt x="239968" y="186218"/>
                  </a:lnTo>
                  <a:lnTo>
                    <a:pt x="275027" y="158298"/>
                  </a:lnTo>
                  <a:lnTo>
                    <a:pt x="311956" y="132331"/>
                  </a:lnTo>
                  <a:lnTo>
                    <a:pt x="350655" y="108409"/>
                  </a:lnTo>
                  <a:lnTo>
                    <a:pt x="391022" y="86621"/>
                  </a:lnTo>
                  <a:lnTo>
                    <a:pt x="432958" y="67057"/>
                  </a:lnTo>
                  <a:lnTo>
                    <a:pt x="476362" y="49809"/>
                  </a:lnTo>
                  <a:lnTo>
                    <a:pt x="521134" y="34966"/>
                  </a:lnTo>
                  <a:lnTo>
                    <a:pt x="567174" y="22619"/>
                  </a:lnTo>
                  <a:lnTo>
                    <a:pt x="614381" y="12859"/>
                  </a:lnTo>
                  <a:lnTo>
                    <a:pt x="662654" y="5775"/>
                  </a:lnTo>
                  <a:lnTo>
                    <a:pt x="711894" y="1458"/>
                  </a:lnTo>
                  <a:lnTo>
                    <a:pt x="762000" y="0"/>
                  </a:lnTo>
                  <a:lnTo>
                    <a:pt x="812105" y="1458"/>
                  </a:lnTo>
                  <a:lnTo>
                    <a:pt x="861345" y="5775"/>
                  </a:lnTo>
                  <a:lnTo>
                    <a:pt x="909618" y="12859"/>
                  </a:lnTo>
                  <a:lnTo>
                    <a:pt x="956825" y="22619"/>
                  </a:lnTo>
                  <a:lnTo>
                    <a:pt x="1002865" y="34966"/>
                  </a:lnTo>
                  <a:lnTo>
                    <a:pt x="1047637" y="49809"/>
                  </a:lnTo>
                  <a:lnTo>
                    <a:pt x="1091041" y="67057"/>
                  </a:lnTo>
                  <a:lnTo>
                    <a:pt x="1132977" y="86621"/>
                  </a:lnTo>
                  <a:lnTo>
                    <a:pt x="1173344" y="108409"/>
                  </a:lnTo>
                  <a:lnTo>
                    <a:pt x="1212043" y="132331"/>
                  </a:lnTo>
                  <a:lnTo>
                    <a:pt x="1248972" y="158298"/>
                  </a:lnTo>
                  <a:lnTo>
                    <a:pt x="1284031" y="186218"/>
                  </a:lnTo>
                  <a:lnTo>
                    <a:pt x="1317121" y="216000"/>
                  </a:lnTo>
                  <a:lnTo>
                    <a:pt x="1348140" y="247556"/>
                  </a:lnTo>
                  <a:lnTo>
                    <a:pt x="1376988" y="280793"/>
                  </a:lnTo>
                  <a:lnTo>
                    <a:pt x="1403566" y="315623"/>
                  </a:lnTo>
                  <a:lnTo>
                    <a:pt x="1427771" y="351954"/>
                  </a:lnTo>
                  <a:lnTo>
                    <a:pt x="1449505" y="389695"/>
                  </a:lnTo>
                  <a:lnTo>
                    <a:pt x="1468667" y="428758"/>
                  </a:lnTo>
                  <a:lnTo>
                    <a:pt x="1485156" y="469050"/>
                  </a:lnTo>
                  <a:lnTo>
                    <a:pt x="1498872" y="510482"/>
                  </a:lnTo>
                  <a:lnTo>
                    <a:pt x="1509715" y="552964"/>
                  </a:lnTo>
                  <a:lnTo>
                    <a:pt x="1517584" y="596404"/>
                  </a:lnTo>
                  <a:lnTo>
                    <a:pt x="1522379" y="640713"/>
                  </a:lnTo>
                  <a:lnTo>
                    <a:pt x="1524000" y="685800"/>
                  </a:lnTo>
                  <a:lnTo>
                    <a:pt x="1522379" y="730886"/>
                  </a:lnTo>
                  <a:lnTo>
                    <a:pt x="1517584" y="775195"/>
                  </a:lnTo>
                  <a:lnTo>
                    <a:pt x="1509715" y="818635"/>
                  </a:lnTo>
                  <a:lnTo>
                    <a:pt x="1498872" y="861117"/>
                  </a:lnTo>
                  <a:lnTo>
                    <a:pt x="1485156" y="902549"/>
                  </a:lnTo>
                  <a:lnTo>
                    <a:pt x="1468667" y="942841"/>
                  </a:lnTo>
                  <a:lnTo>
                    <a:pt x="1449505" y="981904"/>
                  </a:lnTo>
                  <a:lnTo>
                    <a:pt x="1427771" y="1019645"/>
                  </a:lnTo>
                  <a:lnTo>
                    <a:pt x="1403566" y="1055976"/>
                  </a:lnTo>
                  <a:lnTo>
                    <a:pt x="1376988" y="1090806"/>
                  </a:lnTo>
                  <a:lnTo>
                    <a:pt x="1348140" y="1124043"/>
                  </a:lnTo>
                  <a:lnTo>
                    <a:pt x="1317121" y="1155599"/>
                  </a:lnTo>
                  <a:lnTo>
                    <a:pt x="1284031" y="1185381"/>
                  </a:lnTo>
                  <a:lnTo>
                    <a:pt x="1248972" y="1213301"/>
                  </a:lnTo>
                  <a:lnTo>
                    <a:pt x="1212043" y="1239268"/>
                  </a:lnTo>
                  <a:lnTo>
                    <a:pt x="1173344" y="1263190"/>
                  </a:lnTo>
                  <a:lnTo>
                    <a:pt x="1132977" y="1284978"/>
                  </a:lnTo>
                  <a:lnTo>
                    <a:pt x="1091041" y="1304542"/>
                  </a:lnTo>
                  <a:lnTo>
                    <a:pt x="1047637" y="1321790"/>
                  </a:lnTo>
                  <a:lnTo>
                    <a:pt x="1002865" y="1336633"/>
                  </a:lnTo>
                  <a:lnTo>
                    <a:pt x="956825" y="1348980"/>
                  </a:lnTo>
                  <a:lnTo>
                    <a:pt x="909618" y="1358740"/>
                  </a:lnTo>
                  <a:lnTo>
                    <a:pt x="861345" y="1365824"/>
                  </a:lnTo>
                  <a:lnTo>
                    <a:pt x="812105" y="1370141"/>
                  </a:lnTo>
                  <a:lnTo>
                    <a:pt x="762000" y="1371600"/>
                  </a:lnTo>
                  <a:lnTo>
                    <a:pt x="711894" y="1370141"/>
                  </a:lnTo>
                  <a:lnTo>
                    <a:pt x="662654" y="1365824"/>
                  </a:lnTo>
                  <a:lnTo>
                    <a:pt x="614381" y="1358740"/>
                  </a:lnTo>
                  <a:lnTo>
                    <a:pt x="567174" y="1348980"/>
                  </a:lnTo>
                  <a:lnTo>
                    <a:pt x="521134" y="1336633"/>
                  </a:lnTo>
                  <a:lnTo>
                    <a:pt x="476362" y="1321790"/>
                  </a:lnTo>
                  <a:lnTo>
                    <a:pt x="432958" y="1304542"/>
                  </a:lnTo>
                  <a:lnTo>
                    <a:pt x="391022" y="1284978"/>
                  </a:lnTo>
                  <a:lnTo>
                    <a:pt x="350655" y="1263190"/>
                  </a:lnTo>
                  <a:lnTo>
                    <a:pt x="311956" y="1239268"/>
                  </a:lnTo>
                  <a:lnTo>
                    <a:pt x="275027" y="1213301"/>
                  </a:lnTo>
                  <a:lnTo>
                    <a:pt x="239968" y="1185381"/>
                  </a:lnTo>
                  <a:lnTo>
                    <a:pt x="206878" y="1155599"/>
                  </a:lnTo>
                  <a:lnTo>
                    <a:pt x="175859" y="1124043"/>
                  </a:lnTo>
                  <a:lnTo>
                    <a:pt x="147011" y="1090806"/>
                  </a:lnTo>
                  <a:lnTo>
                    <a:pt x="120433" y="1055976"/>
                  </a:lnTo>
                  <a:lnTo>
                    <a:pt x="96228" y="1019645"/>
                  </a:lnTo>
                  <a:lnTo>
                    <a:pt x="74494" y="981904"/>
                  </a:lnTo>
                  <a:lnTo>
                    <a:pt x="55332" y="942841"/>
                  </a:lnTo>
                  <a:lnTo>
                    <a:pt x="38843" y="902549"/>
                  </a:lnTo>
                  <a:lnTo>
                    <a:pt x="25127" y="861117"/>
                  </a:lnTo>
                  <a:lnTo>
                    <a:pt x="14284" y="818635"/>
                  </a:lnTo>
                  <a:lnTo>
                    <a:pt x="6415" y="775195"/>
                  </a:lnTo>
                  <a:lnTo>
                    <a:pt x="1620" y="730886"/>
                  </a:lnTo>
                  <a:lnTo>
                    <a:pt x="0" y="68580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827782" y="1324102"/>
            <a:ext cx="8978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Or</a:t>
            </a:r>
            <a:r>
              <a:rPr sz="1200" spc="-1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ani</a:t>
            </a:r>
            <a:r>
              <a:rPr sz="1200" spc="-20" dirty="0">
                <a:latin typeface="Arial"/>
                <a:cs typeface="Arial"/>
              </a:rPr>
              <a:t>z</a:t>
            </a:r>
            <a:r>
              <a:rPr sz="1200" spc="-5" dirty="0">
                <a:latin typeface="Arial"/>
                <a:cs typeface="Arial"/>
              </a:rPr>
              <a:t>ation  design and  de</a:t>
            </a:r>
            <a:r>
              <a:rPr sz="1200" spc="-15" dirty="0">
                <a:latin typeface="Arial"/>
                <a:cs typeface="Arial"/>
              </a:rPr>
              <a:t>v</a:t>
            </a:r>
            <a:r>
              <a:rPr sz="1200" spc="-5" dirty="0">
                <a:latin typeface="Arial"/>
                <a:cs typeface="Arial"/>
              </a:rPr>
              <a:t>elo</a:t>
            </a:r>
            <a:r>
              <a:rPr sz="1200" dirty="0">
                <a:latin typeface="Arial"/>
                <a:cs typeface="Arial"/>
              </a:rPr>
              <a:t>p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spc="-15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872037" y="985837"/>
            <a:ext cx="1457325" cy="1381125"/>
            <a:chOff x="4872037" y="985837"/>
            <a:chExt cx="1457325" cy="1381125"/>
          </a:xfrm>
        </p:grpSpPr>
        <p:sp>
          <p:nvSpPr>
            <p:cNvPr id="23" name="object 23"/>
            <p:cNvSpPr/>
            <p:nvPr/>
          </p:nvSpPr>
          <p:spPr>
            <a:xfrm>
              <a:off x="4876800" y="990600"/>
              <a:ext cx="1447800" cy="1371600"/>
            </a:xfrm>
            <a:custGeom>
              <a:avLst/>
              <a:gdLst/>
              <a:ahLst/>
              <a:cxnLst/>
              <a:rect l="l" t="t" r="r" b="b"/>
              <a:pathLst>
                <a:path w="1447800" h="1371600">
                  <a:moveTo>
                    <a:pt x="723900" y="0"/>
                  </a:moveTo>
                  <a:lnTo>
                    <a:pt x="674337" y="1582"/>
                  </a:lnTo>
                  <a:lnTo>
                    <a:pt x="625671" y="6261"/>
                  </a:lnTo>
                  <a:lnTo>
                    <a:pt x="578009" y="13934"/>
                  </a:lnTo>
                  <a:lnTo>
                    <a:pt x="531459" y="24500"/>
                  </a:lnTo>
                  <a:lnTo>
                    <a:pt x="486129" y="37856"/>
                  </a:lnTo>
                  <a:lnTo>
                    <a:pt x="442126" y="53899"/>
                  </a:lnTo>
                  <a:lnTo>
                    <a:pt x="399559" y="72528"/>
                  </a:lnTo>
                  <a:lnTo>
                    <a:pt x="358535" y="93641"/>
                  </a:lnTo>
                  <a:lnTo>
                    <a:pt x="319161" y="117135"/>
                  </a:lnTo>
                  <a:lnTo>
                    <a:pt x="281547" y="142908"/>
                  </a:lnTo>
                  <a:lnTo>
                    <a:pt x="245799" y="170857"/>
                  </a:lnTo>
                  <a:lnTo>
                    <a:pt x="212026" y="200882"/>
                  </a:lnTo>
                  <a:lnTo>
                    <a:pt x="180335" y="232879"/>
                  </a:lnTo>
                  <a:lnTo>
                    <a:pt x="150834" y="266746"/>
                  </a:lnTo>
                  <a:lnTo>
                    <a:pt x="123631" y="302381"/>
                  </a:lnTo>
                  <a:lnTo>
                    <a:pt x="98834" y="339682"/>
                  </a:lnTo>
                  <a:lnTo>
                    <a:pt x="76550" y="378547"/>
                  </a:lnTo>
                  <a:lnTo>
                    <a:pt x="56888" y="418873"/>
                  </a:lnTo>
                  <a:lnTo>
                    <a:pt x="39954" y="460559"/>
                  </a:lnTo>
                  <a:lnTo>
                    <a:pt x="25858" y="503502"/>
                  </a:lnTo>
                  <a:lnTo>
                    <a:pt x="14707" y="547599"/>
                  </a:lnTo>
                  <a:lnTo>
                    <a:pt x="6608" y="592750"/>
                  </a:lnTo>
                  <a:lnTo>
                    <a:pt x="1670" y="638850"/>
                  </a:lnTo>
                  <a:lnTo>
                    <a:pt x="0" y="685800"/>
                  </a:lnTo>
                  <a:lnTo>
                    <a:pt x="1670" y="732749"/>
                  </a:lnTo>
                  <a:lnTo>
                    <a:pt x="6608" y="778849"/>
                  </a:lnTo>
                  <a:lnTo>
                    <a:pt x="14707" y="824000"/>
                  </a:lnTo>
                  <a:lnTo>
                    <a:pt x="25858" y="868097"/>
                  </a:lnTo>
                  <a:lnTo>
                    <a:pt x="39954" y="911040"/>
                  </a:lnTo>
                  <a:lnTo>
                    <a:pt x="56888" y="952726"/>
                  </a:lnTo>
                  <a:lnTo>
                    <a:pt x="76550" y="993052"/>
                  </a:lnTo>
                  <a:lnTo>
                    <a:pt x="98834" y="1031917"/>
                  </a:lnTo>
                  <a:lnTo>
                    <a:pt x="123631" y="1069218"/>
                  </a:lnTo>
                  <a:lnTo>
                    <a:pt x="150834" y="1104853"/>
                  </a:lnTo>
                  <a:lnTo>
                    <a:pt x="180335" y="1138720"/>
                  </a:lnTo>
                  <a:lnTo>
                    <a:pt x="212026" y="1170717"/>
                  </a:lnTo>
                  <a:lnTo>
                    <a:pt x="245799" y="1200742"/>
                  </a:lnTo>
                  <a:lnTo>
                    <a:pt x="281547" y="1228691"/>
                  </a:lnTo>
                  <a:lnTo>
                    <a:pt x="319161" y="1254464"/>
                  </a:lnTo>
                  <a:lnTo>
                    <a:pt x="358535" y="1277958"/>
                  </a:lnTo>
                  <a:lnTo>
                    <a:pt x="399559" y="1299071"/>
                  </a:lnTo>
                  <a:lnTo>
                    <a:pt x="442126" y="1317700"/>
                  </a:lnTo>
                  <a:lnTo>
                    <a:pt x="486129" y="1333743"/>
                  </a:lnTo>
                  <a:lnTo>
                    <a:pt x="531459" y="1347099"/>
                  </a:lnTo>
                  <a:lnTo>
                    <a:pt x="578009" y="1357665"/>
                  </a:lnTo>
                  <a:lnTo>
                    <a:pt x="625671" y="1365338"/>
                  </a:lnTo>
                  <a:lnTo>
                    <a:pt x="674337" y="1370017"/>
                  </a:lnTo>
                  <a:lnTo>
                    <a:pt x="723900" y="1371600"/>
                  </a:lnTo>
                  <a:lnTo>
                    <a:pt x="773462" y="1370017"/>
                  </a:lnTo>
                  <a:lnTo>
                    <a:pt x="822128" y="1365338"/>
                  </a:lnTo>
                  <a:lnTo>
                    <a:pt x="869790" y="1357665"/>
                  </a:lnTo>
                  <a:lnTo>
                    <a:pt x="916340" y="1347099"/>
                  </a:lnTo>
                  <a:lnTo>
                    <a:pt x="961670" y="1333743"/>
                  </a:lnTo>
                  <a:lnTo>
                    <a:pt x="1005673" y="1317700"/>
                  </a:lnTo>
                  <a:lnTo>
                    <a:pt x="1048240" y="1299071"/>
                  </a:lnTo>
                  <a:lnTo>
                    <a:pt x="1089264" y="1277958"/>
                  </a:lnTo>
                  <a:lnTo>
                    <a:pt x="1128638" y="1254464"/>
                  </a:lnTo>
                  <a:lnTo>
                    <a:pt x="1166252" y="1228691"/>
                  </a:lnTo>
                  <a:lnTo>
                    <a:pt x="1202000" y="1200742"/>
                  </a:lnTo>
                  <a:lnTo>
                    <a:pt x="1235773" y="1170717"/>
                  </a:lnTo>
                  <a:lnTo>
                    <a:pt x="1267464" y="1138720"/>
                  </a:lnTo>
                  <a:lnTo>
                    <a:pt x="1296965" y="1104853"/>
                  </a:lnTo>
                  <a:lnTo>
                    <a:pt x="1324168" y="1069218"/>
                  </a:lnTo>
                  <a:lnTo>
                    <a:pt x="1348965" y="1031917"/>
                  </a:lnTo>
                  <a:lnTo>
                    <a:pt x="1371249" y="993052"/>
                  </a:lnTo>
                  <a:lnTo>
                    <a:pt x="1390911" y="952726"/>
                  </a:lnTo>
                  <a:lnTo>
                    <a:pt x="1407845" y="911040"/>
                  </a:lnTo>
                  <a:lnTo>
                    <a:pt x="1421941" y="868097"/>
                  </a:lnTo>
                  <a:lnTo>
                    <a:pt x="1433092" y="824000"/>
                  </a:lnTo>
                  <a:lnTo>
                    <a:pt x="1441191" y="778849"/>
                  </a:lnTo>
                  <a:lnTo>
                    <a:pt x="1446129" y="732749"/>
                  </a:lnTo>
                  <a:lnTo>
                    <a:pt x="1447800" y="685800"/>
                  </a:lnTo>
                  <a:lnTo>
                    <a:pt x="1446129" y="638850"/>
                  </a:lnTo>
                  <a:lnTo>
                    <a:pt x="1441191" y="592750"/>
                  </a:lnTo>
                  <a:lnTo>
                    <a:pt x="1433092" y="547599"/>
                  </a:lnTo>
                  <a:lnTo>
                    <a:pt x="1421941" y="503502"/>
                  </a:lnTo>
                  <a:lnTo>
                    <a:pt x="1407845" y="460559"/>
                  </a:lnTo>
                  <a:lnTo>
                    <a:pt x="1390911" y="418873"/>
                  </a:lnTo>
                  <a:lnTo>
                    <a:pt x="1371249" y="378547"/>
                  </a:lnTo>
                  <a:lnTo>
                    <a:pt x="1348965" y="339682"/>
                  </a:lnTo>
                  <a:lnTo>
                    <a:pt x="1324168" y="302381"/>
                  </a:lnTo>
                  <a:lnTo>
                    <a:pt x="1296965" y="266746"/>
                  </a:lnTo>
                  <a:lnTo>
                    <a:pt x="1267464" y="232879"/>
                  </a:lnTo>
                  <a:lnTo>
                    <a:pt x="1235773" y="200882"/>
                  </a:lnTo>
                  <a:lnTo>
                    <a:pt x="1202000" y="170857"/>
                  </a:lnTo>
                  <a:lnTo>
                    <a:pt x="1166252" y="142908"/>
                  </a:lnTo>
                  <a:lnTo>
                    <a:pt x="1128638" y="117135"/>
                  </a:lnTo>
                  <a:lnTo>
                    <a:pt x="1089264" y="93641"/>
                  </a:lnTo>
                  <a:lnTo>
                    <a:pt x="1048240" y="72528"/>
                  </a:lnTo>
                  <a:lnTo>
                    <a:pt x="1005673" y="53899"/>
                  </a:lnTo>
                  <a:lnTo>
                    <a:pt x="961670" y="37856"/>
                  </a:lnTo>
                  <a:lnTo>
                    <a:pt x="916340" y="24500"/>
                  </a:lnTo>
                  <a:lnTo>
                    <a:pt x="869790" y="13934"/>
                  </a:lnTo>
                  <a:lnTo>
                    <a:pt x="822128" y="6261"/>
                  </a:lnTo>
                  <a:lnTo>
                    <a:pt x="773462" y="1582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EBF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876800" y="990600"/>
              <a:ext cx="1447800" cy="1371600"/>
            </a:xfrm>
            <a:custGeom>
              <a:avLst/>
              <a:gdLst/>
              <a:ahLst/>
              <a:cxnLst/>
              <a:rect l="l" t="t" r="r" b="b"/>
              <a:pathLst>
                <a:path w="1447800" h="1371600">
                  <a:moveTo>
                    <a:pt x="0" y="685800"/>
                  </a:moveTo>
                  <a:lnTo>
                    <a:pt x="1670" y="638850"/>
                  </a:lnTo>
                  <a:lnTo>
                    <a:pt x="6608" y="592750"/>
                  </a:lnTo>
                  <a:lnTo>
                    <a:pt x="14707" y="547599"/>
                  </a:lnTo>
                  <a:lnTo>
                    <a:pt x="25858" y="503502"/>
                  </a:lnTo>
                  <a:lnTo>
                    <a:pt x="39954" y="460559"/>
                  </a:lnTo>
                  <a:lnTo>
                    <a:pt x="56888" y="418873"/>
                  </a:lnTo>
                  <a:lnTo>
                    <a:pt x="76550" y="378547"/>
                  </a:lnTo>
                  <a:lnTo>
                    <a:pt x="98834" y="339682"/>
                  </a:lnTo>
                  <a:lnTo>
                    <a:pt x="123631" y="302381"/>
                  </a:lnTo>
                  <a:lnTo>
                    <a:pt x="150834" y="266746"/>
                  </a:lnTo>
                  <a:lnTo>
                    <a:pt x="180335" y="232879"/>
                  </a:lnTo>
                  <a:lnTo>
                    <a:pt x="212026" y="200882"/>
                  </a:lnTo>
                  <a:lnTo>
                    <a:pt x="245799" y="170857"/>
                  </a:lnTo>
                  <a:lnTo>
                    <a:pt x="281547" y="142908"/>
                  </a:lnTo>
                  <a:lnTo>
                    <a:pt x="319161" y="117135"/>
                  </a:lnTo>
                  <a:lnTo>
                    <a:pt x="358535" y="93641"/>
                  </a:lnTo>
                  <a:lnTo>
                    <a:pt x="399559" y="72528"/>
                  </a:lnTo>
                  <a:lnTo>
                    <a:pt x="442126" y="53899"/>
                  </a:lnTo>
                  <a:lnTo>
                    <a:pt x="486129" y="37856"/>
                  </a:lnTo>
                  <a:lnTo>
                    <a:pt x="531459" y="24500"/>
                  </a:lnTo>
                  <a:lnTo>
                    <a:pt x="578009" y="13934"/>
                  </a:lnTo>
                  <a:lnTo>
                    <a:pt x="625671" y="6261"/>
                  </a:lnTo>
                  <a:lnTo>
                    <a:pt x="674337" y="1582"/>
                  </a:lnTo>
                  <a:lnTo>
                    <a:pt x="723900" y="0"/>
                  </a:lnTo>
                  <a:lnTo>
                    <a:pt x="773462" y="1582"/>
                  </a:lnTo>
                  <a:lnTo>
                    <a:pt x="822128" y="6261"/>
                  </a:lnTo>
                  <a:lnTo>
                    <a:pt x="869790" y="13934"/>
                  </a:lnTo>
                  <a:lnTo>
                    <a:pt x="916340" y="24500"/>
                  </a:lnTo>
                  <a:lnTo>
                    <a:pt x="961670" y="37856"/>
                  </a:lnTo>
                  <a:lnTo>
                    <a:pt x="1005673" y="53899"/>
                  </a:lnTo>
                  <a:lnTo>
                    <a:pt x="1048240" y="72528"/>
                  </a:lnTo>
                  <a:lnTo>
                    <a:pt x="1089264" y="93641"/>
                  </a:lnTo>
                  <a:lnTo>
                    <a:pt x="1128638" y="117135"/>
                  </a:lnTo>
                  <a:lnTo>
                    <a:pt x="1166252" y="142908"/>
                  </a:lnTo>
                  <a:lnTo>
                    <a:pt x="1202000" y="170857"/>
                  </a:lnTo>
                  <a:lnTo>
                    <a:pt x="1235773" y="200882"/>
                  </a:lnTo>
                  <a:lnTo>
                    <a:pt x="1267464" y="232879"/>
                  </a:lnTo>
                  <a:lnTo>
                    <a:pt x="1296965" y="266746"/>
                  </a:lnTo>
                  <a:lnTo>
                    <a:pt x="1324168" y="302381"/>
                  </a:lnTo>
                  <a:lnTo>
                    <a:pt x="1348965" y="339682"/>
                  </a:lnTo>
                  <a:lnTo>
                    <a:pt x="1371249" y="378547"/>
                  </a:lnTo>
                  <a:lnTo>
                    <a:pt x="1390911" y="418873"/>
                  </a:lnTo>
                  <a:lnTo>
                    <a:pt x="1407845" y="460559"/>
                  </a:lnTo>
                  <a:lnTo>
                    <a:pt x="1421941" y="503502"/>
                  </a:lnTo>
                  <a:lnTo>
                    <a:pt x="1433092" y="547599"/>
                  </a:lnTo>
                  <a:lnTo>
                    <a:pt x="1441191" y="592750"/>
                  </a:lnTo>
                  <a:lnTo>
                    <a:pt x="1446129" y="638850"/>
                  </a:lnTo>
                  <a:lnTo>
                    <a:pt x="1447800" y="685800"/>
                  </a:lnTo>
                  <a:lnTo>
                    <a:pt x="1446129" y="732749"/>
                  </a:lnTo>
                  <a:lnTo>
                    <a:pt x="1441191" y="778849"/>
                  </a:lnTo>
                  <a:lnTo>
                    <a:pt x="1433092" y="824000"/>
                  </a:lnTo>
                  <a:lnTo>
                    <a:pt x="1421941" y="868097"/>
                  </a:lnTo>
                  <a:lnTo>
                    <a:pt x="1407845" y="911040"/>
                  </a:lnTo>
                  <a:lnTo>
                    <a:pt x="1390911" y="952726"/>
                  </a:lnTo>
                  <a:lnTo>
                    <a:pt x="1371249" y="993052"/>
                  </a:lnTo>
                  <a:lnTo>
                    <a:pt x="1348965" y="1031917"/>
                  </a:lnTo>
                  <a:lnTo>
                    <a:pt x="1324168" y="1069218"/>
                  </a:lnTo>
                  <a:lnTo>
                    <a:pt x="1296965" y="1104853"/>
                  </a:lnTo>
                  <a:lnTo>
                    <a:pt x="1267464" y="1138720"/>
                  </a:lnTo>
                  <a:lnTo>
                    <a:pt x="1235773" y="1170717"/>
                  </a:lnTo>
                  <a:lnTo>
                    <a:pt x="1202000" y="1200742"/>
                  </a:lnTo>
                  <a:lnTo>
                    <a:pt x="1166252" y="1228691"/>
                  </a:lnTo>
                  <a:lnTo>
                    <a:pt x="1128638" y="1254464"/>
                  </a:lnTo>
                  <a:lnTo>
                    <a:pt x="1089264" y="1277958"/>
                  </a:lnTo>
                  <a:lnTo>
                    <a:pt x="1048240" y="1299071"/>
                  </a:lnTo>
                  <a:lnTo>
                    <a:pt x="1005673" y="1317700"/>
                  </a:lnTo>
                  <a:lnTo>
                    <a:pt x="961670" y="1333743"/>
                  </a:lnTo>
                  <a:lnTo>
                    <a:pt x="916340" y="1347099"/>
                  </a:lnTo>
                  <a:lnTo>
                    <a:pt x="869790" y="1357665"/>
                  </a:lnTo>
                  <a:lnTo>
                    <a:pt x="822128" y="1365338"/>
                  </a:lnTo>
                  <a:lnTo>
                    <a:pt x="773462" y="1370017"/>
                  </a:lnTo>
                  <a:lnTo>
                    <a:pt x="723900" y="1371600"/>
                  </a:lnTo>
                  <a:lnTo>
                    <a:pt x="674337" y="1370017"/>
                  </a:lnTo>
                  <a:lnTo>
                    <a:pt x="625671" y="1365338"/>
                  </a:lnTo>
                  <a:lnTo>
                    <a:pt x="578009" y="1357665"/>
                  </a:lnTo>
                  <a:lnTo>
                    <a:pt x="531459" y="1347099"/>
                  </a:lnTo>
                  <a:lnTo>
                    <a:pt x="486129" y="1333743"/>
                  </a:lnTo>
                  <a:lnTo>
                    <a:pt x="442126" y="1317700"/>
                  </a:lnTo>
                  <a:lnTo>
                    <a:pt x="399559" y="1299071"/>
                  </a:lnTo>
                  <a:lnTo>
                    <a:pt x="358535" y="1277958"/>
                  </a:lnTo>
                  <a:lnTo>
                    <a:pt x="319161" y="1254464"/>
                  </a:lnTo>
                  <a:lnTo>
                    <a:pt x="281547" y="1228691"/>
                  </a:lnTo>
                  <a:lnTo>
                    <a:pt x="245799" y="1200742"/>
                  </a:lnTo>
                  <a:lnTo>
                    <a:pt x="212026" y="1170717"/>
                  </a:lnTo>
                  <a:lnTo>
                    <a:pt x="180335" y="1138720"/>
                  </a:lnTo>
                  <a:lnTo>
                    <a:pt x="150834" y="1104853"/>
                  </a:lnTo>
                  <a:lnTo>
                    <a:pt x="123631" y="1069218"/>
                  </a:lnTo>
                  <a:lnTo>
                    <a:pt x="98834" y="1031917"/>
                  </a:lnTo>
                  <a:lnTo>
                    <a:pt x="76550" y="993052"/>
                  </a:lnTo>
                  <a:lnTo>
                    <a:pt x="56888" y="952726"/>
                  </a:lnTo>
                  <a:lnTo>
                    <a:pt x="39954" y="911040"/>
                  </a:lnTo>
                  <a:lnTo>
                    <a:pt x="25858" y="868097"/>
                  </a:lnTo>
                  <a:lnTo>
                    <a:pt x="14707" y="824000"/>
                  </a:lnTo>
                  <a:lnTo>
                    <a:pt x="6608" y="778849"/>
                  </a:lnTo>
                  <a:lnTo>
                    <a:pt x="1670" y="732749"/>
                  </a:lnTo>
                  <a:lnTo>
                    <a:pt x="0" y="68580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216144" y="1451228"/>
            <a:ext cx="7696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033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Job and  role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design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93763" y="2391283"/>
            <a:ext cx="847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Recruit</a:t>
            </a:r>
            <a:r>
              <a:rPr sz="1200" spc="5" dirty="0">
                <a:latin typeface="Arial"/>
                <a:cs typeface="Arial"/>
              </a:rPr>
              <a:t>m</a:t>
            </a:r>
            <a:r>
              <a:rPr sz="1200" spc="-5" dirty="0">
                <a:latin typeface="Arial"/>
                <a:cs typeface="Arial"/>
              </a:rPr>
              <a:t>e</a:t>
            </a:r>
            <a:r>
              <a:rPr sz="1200" spc="-1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  </a:t>
            </a:r>
            <a:r>
              <a:rPr sz="1200" spc="-5" dirty="0">
                <a:latin typeface="Arial"/>
                <a:cs typeface="Arial"/>
              </a:rPr>
              <a:t>and  selection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017766" y="4067936"/>
            <a:ext cx="9004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ssess</a:t>
            </a:r>
            <a:r>
              <a:rPr sz="1200" dirty="0">
                <a:latin typeface="Arial"/>
                <a:cs typeface="Arial"/>
              </a:rPr>
              <a:t>m</a:t>
            </a:r>
            <a:r>
              <a:rPr sz="1200" spc="-5" dirty="0">
                <a:latin typeface="Arial"/>
                <a:cs typeface="Arial"/>
              </a:rPr>
              <a:t>en</a:t>
            </a:r>
            <a:r>
              <a:rPr sz="1200" dirty="0">
                <a:latin typeface="Arial"/>
                <a:cs typeface="Arial"/>
              </a:rPr>
              <a:t>t/  </a:t>
            </a:r>
            <a:r>
              <a:rPr sz="1200" spc="-5" dirty="0">
                <a:latin typeface="Arial"/>
                <a:cs typeface="Arial"/>
              </a:rPr>
              <a:t>de</a:t>
            </a:r>
            <a:r>
              <a:rPr sz="1200" spc="-15" dirty="0">
                <a:latin typeface="Arial"/>
                <a:cs typeface="Arial"/>
              </a:rPr>
              <a:t>v</a:t>
            </a:r>
            <a:r>
              <a:rPr sz="1200" spc="-5" dirty="0">
                <a:latin typeface="Arial"/>
                <a:cs typeface="Arial"/>
              </a:rPr>
              <a:t>elo</a:t>
            </a:r>
            <a:r>
              <a:rPr sz="1200" dirty="0">
                <a:latin typeface="Arial"/>
                <a:cs typeface="Arial"/>
              </a:rPr>
              <a:t>p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spc="-15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  centres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911341" y="5390515"/>
            <a:ext cx="914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62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Performance  </a:t>
            </a:r>
            <a:r>
              <a:rPr sz="1200" spc="5" dirty="0">
                <a:latin typeface="Arial"/>
                <a:cs typeface="Arial"/>
              </a:rPr>
              <a:t>m</a:t>
            </a:r>
            <a:r>
              <a:rPr sz="1200" spc="-5" dirty="0">
                <a:latin typeface="Arial"/>
                <a:cs typeface="Arial"/>
              </a:rPr>
              <a:t>ana</a:t>
            </a:r>
            <a:r>
              <a:rPr sz="1200" spc="-15" dirty="0">
                <a:latin typeface="Arial"/>
                <a:cs typeface="Arial"/>
              </a:rPr>
              <a:t>ge</a:t>
            </a:r>
            <a:r>
              <a:rPr sz="1200" spc="5" dirty="0">
                <a:latin typeface="Arial"/>
                <a:cs typeface="Arial"/>
              </a:rPr>
              <a:t>m</a:t>
            </a:r>
            <a:r>
              <a:rPr sz="1200" spc="-15" dirty="0">
                <a:latin typeface="Arial"/>
                <a:cs typeface="Arial"/>
              </a:rPr>
              <a:t>en</a:t>
            </a:r>
            <a:r>
              <a:rPr sz="1200" dirty="0">
                <a:latin typeface="Arial"/>
                <a:cs typeface="Arial"/>
              </a:rPr>
              <a:t>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25290" y="5403341"/>
            <a:ext cx="6191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Learni</a:t>
            </a:r>
            <a:r>
              <a:rPr sz="1200" spc="-15" dirty="0">
                <a:latin typeface="Arial"/>
                <a:cs typeface="Arial"/>
              </a:rPr>
              <a:t>n</a:t>
            </a:r>
            <a:r>
              <a:rPr sz="1200" spc="-5" dirty="0">
                <a:latin typeface="Arial"/>
                <a:cs typeface="Arial"/>
              </a:rPr>
              <a:t>g  needs  analysis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55901" y="5258816"/>
            <a:ext cx="897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3985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Personal  de</a:t>
            </a:r>
            <a:r>
              <a:rPr sz="1200" spc="-15" dirty="0">
                <a:latin typeface="Arial"/>
                <a:cs typeface="Arial"/>
              </a:rPr>
              <a:t>v</a:t>
            </a:r>
            <a:r>
              <a:rPr sz="1200" spc="-5" dirty="0">
                <a:latin typeface="Arial"/>
                <a:cs typeface="Arial"/>
              </a:rPr>
              <a:t>elo</a:t>
            </a:r>
            <a:r>
              <a:rPr sz="1200" dirty="0">
                <a:latin typeface="Arial"/>
                <a:cs typeface="Arial"/>
              </a:rPr>
              <a:t>p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spc="-15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022597" y="3396233"/>
            <a:ext cx="102552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5885" marR="5080" indent="-8382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C</a:t>
            </a:r>
            <a:r>
              <a:rPr sz="1400" dirty="0">
                <a:latin typeface="Arial"/>
                <a:cs typeface="Arial"/>
              </a:rPr>
              <a:t>o</a:t>
            </a:r>
            <a:r>
              <a:rPr sz="1400" spc="-10" dirty="0">
                <a:latin typeface="Arial"/>
                <a:cs typeface="Arial"/>
              </a:rPr>
              <a:t>m</a:t>
            </a:r>
            <a:r>
              <a:rPr sz="1400" dirty="0">
                <a:latin typeface="Arial"/>
                <a:cs typeface="Arial"/>
              </a:rPr>
              <a:t>petency  </a:t>
            </a:r>
            <a:r>
              <a:rPr sz="1400" spc="-5" dirty="0">
                <a:latin typeface="Arial"/>
                <a:cs typeface="Arial"/>
              </a:rPr>
              <a:t>framework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039361" y="1639061"/>
            <a:ext cx="838200" cy="76200"/>
          </a:xfrm>
          <a:custGeom>
            <a:avLst/>
            <a:gdLst/>
            <a:ahLst/>
            <a:cxnLst/>
            <a:rect l="l" t="t" r="r" b="b"/>
            <a:pathLst>
              <a:path w="8382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8005"/>
                </a:lnTo>
                <a:lnTo>
                  <a:pt x="63500" y="48005"/>
                </a:lnTo>
                <a:lnTo>
                  <a:pt x="63500" y="28193"/>
                </a:lnTo>
                <a:lnTo>
                  <a:pt x="76200" y="28193"/>
                </a:lnTo>
                <a:lnTo>
                  <a:pt x="76200" y="0"/>
                </a:lnTo>
                <a:close/>
              </a:path>
              <a:path w="838200" h="76200">
                <a:moveTo>
                  <a:pt x="762000" y="0"/>
                </a:moveTo>
                <a:lnTo>
                  <a:pt x="762000" y="76200"/>
                </a:lnTo>
                <a:lnTo>
                  <a:pt x="818388" y="48005"/>
                </a:lnTo>
                <a:lnTo>
                  <a:pt x="774700" y="48005"/>
                </a:lnTo>
                <a:lnTo>
                  <a:pt x="774700" y="28193"/>
                </a:lnTo>
                <a:lnTo>
                  <a:pt x="818387" y="28193"/>
                </a:lnTo>
                <a:lnTo>
                  <a:pt x="762000" y="0"/>
                </a:lnTo>
                <a:close/>
              </a:path>
              <a:path w="838200" h="76200">
                <a:moveTo>
                  <a:pt x="76200" y="28193"/>
                </a:moveTo>
                <a:lnTo>
                  <a:pt x="63500" y="28193"/>
                </a:lnTo>
                <a:lnTo>
                  <a:pt x="63500" y="48005"/>
                </a:lnTo>
                <a:lnTo>
                  <a:pt x="76200" y="48005"/>
                </a:lnTo>
                <a:lnTo>
                  <a:pt x="76200" y="28193"/>
                </a:lnTo>
                <a:close/>
              </a:path>
              <a:path w="838200" h="76200">
                <a:moveTo>
                  <a:pt x="762000" y="28193"/>
                </a:moveTo>
                <a:lnTo>
                  <a:pt x="76200" y="28193"/>
                </a:lnTo>
                <a:lnTo>
                  <a:pt x="76200" y="48005"/>
                </a:lnTo>
                <a:lnTo>
                  <a:pt x="762000" y="48005"/>
                </a:lnTo>
                <a:lnTo>
                  <a:pt x="762000" y="28193"/>
                </a:lnTo>
                <a:close/>
              </a:path>
              <a:path w="838200" h="76200">
                <a:moveTo>
                  <a:pt x="818387" y="28193"/>
                </a:moveTo>
                <a:lnTo>
                  <a:pt x="774700" y="28193"/>
                </a:lnTo>
                <a:lnTo>
                  <a:pt x="774700" y="48005"/>
                </a:lnTo>
                <a:lnTo>
                  <a:pt x="818388" y="48005"/>
                </a:lnTo>
                <a:lnTo>
                  <a:pt x="838200" y="38100"/>
                </a:lnTo>
                <a:lnTo>
                  <a:pt x="818387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9800" y="170689"/>
            <a:ext cx="455295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spc="-1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Competency</a:t>
            </a:r>
            <a:r>
              <a:rPr sz="2800" spc="-11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800" spc="-5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26957" y="6426809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10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34034" y="833628"/>
            <a:ext cx="7075932" cy="5190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227</TotalTime>
  <Words>1062</Words>
  <Application>Microsoft Office PowerPoint</Application>
  <PresentationFormat>On-screen Show (4:3)</PresentationFormat>
  <Paragraphs>216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Aharoni</vt:lpstr>
      <vt:lpstr>Arial</vt:lpstr>
      <vt:lpstr>Arial Black</vt:lpstr>
      <vt:lpstr>Bodoni MT Condensed</vt:lpstr>
      <vt:lpstr>Calibri</vt:lpstr>
      <vt:lpstr>Calibri Light</vt:lpstr>
      <vt:lpstr>Carlito</vt:lpstr>
      <vt:lpstr>Tahoma</vt:lpstr>
      <vt:lpstr>Times New Roman</vt:lpstr>
      <vt:lpstr>Wingdings</vt:lpstr>
      <vt:lpstr>Retrospect</vt:lpstr>
      <vt:lpstr>COMPETENCY BASED HRM</vt:lpstr>
      <vt:lpstr>COMPETENCY AND PERFORMANCE</vt:lpstr>
      <vt:lpstr>PowerPoint Presentation</vt:lpstr>
      <vt:lpstr>PowerPoint Presentation</vt:lpstr>
      <vt:lpstr>REASONS FOR USING COMPETENCIES</vt:lpstr>
      <vt:lpstr>PowerPoint Presentation</vt:lpstr>
      <vt:lpstr>THE FIVE MOST POPULAR USES OF COMPETENCY</vt:lpstr>
      <vt:lpstr>APPLICATIONS OF COMPETENCY</vt:lpstr>
      <vt:lpstr>Competency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Competency Identification Process</vt:lpstr>
      <vt:lpstr>PowerPoint Presentation</vt:lpstr>
      <vt:lpstr>Competencies Create Alignment</vt:lpstr>
      <vt:lpstr>9-Box Talent Grid</vt:lpstr>
      <vt:lpstr>CBHRM ON RECRUITMENT &amp;  SELECTION</vt:lpstr>
      <vt:lpstr>An Example Competency of Programmer Analyst</vt:lpstr>
      <vt:lpstr>COMPETENCY BASED INTERVIEW</vt:lpstr>
      <vt:lpstr>A Conventional Interview</vt:lpstr>
      <vt:lpstr>Competency Based Interview</vt:lpstr>
      <vt:lpstr>The CBT will be conducted as follows…</vt:lpstr>
      <vt:lpstr>The STAR Approach</vt:lpstr>
      <vt:lpstr>Competency Based Interviews</vt:lpstr>
      <vt:lpstr>Example-HR Manager</vt:lpstr>
      <vt:lpstr>Common mistakes avoided…</vt:lpstr>
      <vt:lpstr>CBI enables you to…</vt:lpstr>
      <vt:lpstr>CBHRM Recruitment Form</vt:lpstr>
      <vt:lpstr>PowerPoint Presentation</vt:lpstr>
      <vt:lpstr>CBHRM on Performance  Management</vt:lpstr>
      <vt:lpstr>Individual Performance Element</vt:lpstr>
      <vt:lpstr>PowerPoint Presentation</vt:lpstr>
      <vt:lpstr>PowerPoint Presentation</vt:lpstr>
      <vt:lpstr>PowerPoint Presentation</vt:lpstr>
      <vt:lpstr>Competency-Based Strategic Alignment</vt:lpstr>
      <vt:lpstr>CBHRM on Training &amp; 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CBHRM Career Planning &amp;  Succession Planning</vt:lpstr>
      <vt:lpstr>Career Planning Flow</vt:lpstr>
      <vt:lpstr>Defining Career Path</vt:lpstr>
      <vt:lpstr>Assessing Employee Career Plan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COMPETENCY BASED HRM</dc:title>
  <dc:creator>lenovo</dc:creator>
  <cp:lastModifiedBy>sreeja ks</cp:lastModifiedBy>
  <cp:revision>9</cp:revision>
  <dcterms:created xsi:type="dcterms:W3CDTF">2021-03-19T03:27:37Z</dcterms:created>
  <dcterms:modified xsi:type="dcterms:W3CDTF">2021-03-20T09:30:35Z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2016-08-26T00:00:00Z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2021-03-19T00:00:00Z</vt:filetime>
  </property>
</Properties>
</file>